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Codec Pro Bold" charset="1" panose="00000600000000000000"/>
      <p:regular r:id="rId31"/>
    </p:embeddedFont>
    <p:embeddedFont>
      <p:font typeface="Codec Pro" charset="1" panose="00000500000000000000"/>
      <p:regular r:id="rId32"/>
    </p:embeddedFont>
    <p:embeddedFont>
      <p:font typeface="Open Sans" charset="1" panose="020B0606030504020204"/>
      <p:regular r:id="rId33"/>
    </p:embeddedFont>
    <p:embeddedFont>
      <p:font typeface="Open Sans Bold" charset="1" panose="020B0806030504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VAGhX-oEwtA.mp4" Type="http://schemas.openxmlformats.org/officeDocument/2006/relationships/video"/><Relationship Id="rId4" Target="../media/VAGhX-oEwtA.mp4" Type="http://schemas.microsoft.com/office/2007/relationships/media"/><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C987C"/>
        </a:solidFill>
      </p:bgPr>
    </p:bg>
    <p:spTree>
      <p:nvGrpSpPr>
        <p:cNvPr id="1" name=""/>
        <p:cNvGrpSpPr/>
        <p:nvPr/>
      </p:nvGrpSpPr>
      <p:grpSpPr>
        <a:xfrm>
          <a:off x="0" y="0"/>
          <a:ext cx="0" cy="0"/>
          <a:chOff x="0" y="0"/>
          <a:chExt cx="0" cy="0"/>
        </a:xfrm>
      </p:grpSpPr>
      <p:sp>
        <p:nvSpPr>
          <p:cNvPr name="AutoShape 2" id="2"/>
          <p:cNvSpPr/>
          <p:nvPr/>
        </p:nvSpPr>
        <p:spPr>
          <a:xfrm rot="5400000">
            <a:off x="8608867" y="5129212"/>
            <a:ext cx="10287000" cy="0"/>
          </a:xfrm>
          <a:prstGeom prst="line">
            <a:avLst/>
          </a:prstGeom>
          <a:ln cap="flat" w="28575">
            <a:solidFill>
              <a:srgbClr val="FFFFFF"/>
            </a:solidFill>
            <a:prstDash val="solid"/>
            <a:headEnd type="none" len="sm" w="sm"/>
            <a:tailEnd type="none" len="sm" w="sm"/>
          </a:ln>
        </p:spPr>
      </p:sp>
      <p:sp>
        <p:nvSpPr>
          <p:cNvPr name="AutoShape 3" id="3"/>
          <p:cNvSpPr/>
          <p:nvPr/>
        </p:nvSpPr>
        <p:spPr>
          <a:xfrm rot="-10800000">
            <a:off x="14538397" y="8050312"/>
            <a:ext cx="2742895"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212426" y="9083283"/>
            <a:ext cx="2746795" cy="950622"/>
          </a:xfrm>
          <a:custGeom>
            <a:avLst/>
            <a:gdLst/>
            <a:ahLst/>
            <a:cxnLst/>
            <a:rect r="r" b="b" t="t" l="l"/>
            <a:pathLst>
              <a:path h="950622" w="2746795">
                <a:moveTo>
                  <a:pt x="0" y="0"/>
                </a:moveTo>
                <a:lnTo>
                  <a:pt x="2746796" y="0"/>
                </a:lnTo>
                <a:lnTo>
                  <a:pt x="2746796" y="950622"/>
                </a:lnTo>
                <a:lnTo>
                  <a:pt x="0" y="950622"/>
                </a:lnTo>
                <a:lnTo>
                  <a:pt x="0" y="0"/>
                </a:lnTo>
                <a:close/>
              </a:path>
            </a:pathLst>
          </a:custGeom>
          <a:blipFill>
            <a:blip r:embed="rId2"/>
            <a:stretch>
              <a:fillRect l="0" t="-8411" r="0" b="0"/>
            </a:stretch>
          </a:blipFill>
        </p:spPr>
      </p:sp>
      <p:sp>
        <p:nvSpPr>
          <p:cNvPr name="Freeform 5" id="5"/>
          <p:cNvSpPr/>
          <p:nvPr/>
        </p:nvSpPr>
        <p:spPr>
          <a:xfrm flipH="false" flipV="false" rot="0">
            <a:off x="2959222" y="9083283"/>
            <a:ext cx="4753110" cy="950622"/>
          </a:xfrm>
          <a:custGeom>
            <a:avLst/>
            <a:gdLst/>
            <a:ahLst/>
            <a:cxnLst/>
            <a:rect r="r" b="b" t="t" l="l"/>
            <a:pathLst>
              <a:path h="950622" w="4753110">
                <a:moveTo>
                  <a:pt x="0" y="0"/>
                </a:moveTo>
                <a:lnTo>
                  <a:pt x="4753110" y="0"/>
                </a:lnTo>
                <a:lnTo>
                  <a:pt x="4753110" y="950622"/>
                </a:lnTo>
                <a:lnTo>
                  <a:pt x="0" y="950622"/>
                </a:lnTo>
                <a:lnTo>
                  <a:pt x="0" y="0"/>
                </a:lnTo>
                <a:close/>
              </a:path>
            </a:pathLst>
          </a:custGeom>
          <a:blipFill>
            <a:blip r:embed="rId3"/>
            <a:stretch>
              <a:fillRect l="0" t="0" r="0" b="0"/>
            </a:stretch>
          </a:blipFill>
        </p:spPr>
      </p:sp>
      <p:sp>
        <p:nvSpPr>
          <p:cNvPr name="TextBox 6" id="6"/>
          <p:cNvSpPr txBox="true"/>
          <p:nvPr/>
        </p:nvSpPr>
        <p:spPr>
          <a:xfrm rot="0">
            <a:off x="1028700" y="971550"/>
            <a:ext cx="11937854" cy="3083566"/>
          </a:xfrm>
          <a:prstGeom prst="rect">
            <a:avLst/>
          </a:prstGeom>
        </p:spPr>
        <p:txBody>
          <a:bodyPr anchor="t" rtlCol="false" tIns="0" lIns="0" bIns="0" rIns="0">
            <a:spAutoFit/>
          </a:bodyPr>
          <a:lstStyle/>
          <a:p>
            <a:pPr algn="l">
              <a:lnSpc>
                <a:spcPts val="11330"/>
              </a:lnSpc>
            </a:pPr>
            <a:r>
              <a:rPr lang="en-US" sz="10300" b="true">
                <a:solidFill>
                  <a:srgbClr val="FFFFFF"/>
                </a:solidFill>
                <a:latin typeface="Codec Pro Bold"/>
                <a:ea typeface="Codec Pro Bold"/>
                <a:cs typeface="Codec Pro Bold"/>
                <a:sym typeface="Codec Pro Bold"/>
              </a:rPr>
              <a:t>HCI - Assignment 1</a:t>
            </a:r>
          </a:p>
          <a:p>
            <a:pPr algn="l">
              <a:lnSpc>
                <a:spcPts val="11330"/>
              </a:lnSpc>
            </a:pPr>
            <a:r>
              <a:rPr lang="en-US" sz="10300" b="true">
                <a:solidFill>
                  <a:srgbClr val="FFFFFF"/>
                </a:solidFill>
                <a:latin typeface="Codec Pro Bold"/>
                <a:ea typeface="Codec Pro Bold"/>
                <a:cs typeface="Codec Pro Bold"/>
                <a:sym typeface="Codec Pro Bold"/>
              </a:rPr>
              <a:t>2024/2025</a:t>
            </a:r>
          </a:p>
        </p:txBody>
      </p:sp>
      <p:sp>
        <p:nvSpPr>
          <p:cNvPr name="TextBox 7" id="7"/>
          <p:cNvSpPr txBox="true"/>
          <p:nvPr/>
        </p:nvSpPr>
        <p:spPr>
          <a:xfrm rot="0">
            <a:off x="1028700" y="4972050"/>
            <a:ext cx="3007308" cy="864206"/>
          </a:xfrm>
          <a:prstGeom prst="rect">
            <a:avLst/>
          </a:prstGeom>
        </p:spPr>
        <p:txBody>
          <a:bodyPr anchor="t" rtlCol="false" tIns="0" lIns="0" bIns="0" rIns="0">
            <a:spAutoFit/>
          </a:bodyPr>
          <a:lstStyle/>
          <a:p>
            <a:pPr algn="l">
              <a:lnSpc>
                <a:spcPts val="6441"/>
              </a:lnSpc>
              <a:spcBef>
                <a:spcPct val="0"/>
              </a:spcBef>
            </a:pPr>
            <a:r>
              <a:rPr lang="en-US" b="true" sz="4601">
                <a:solidFill>
                  <a:srgbClr val="FFFFFF"/>
                </a:solidFill>
                <a:latin typeface="Codec Pro Bold"/>
                <a:ea typeface="Codec Pro Bold"/>
                <a:cs typeface="Codec Pro Bold"/>
                <a:sym typeface="Codec Pro Bold"/>
              </a:rPr>
              <a:t>ClearVue</a:t>
            </a:r>
          </a:p>
        </p:txBody>
      </p:sp>
      <p:sp>
        <p:nvSpPr>
          <p:cNvPr name="TextBox 8" id="8"/>
          <p:cNvSpPr txBox="true"/>
          <p:nvPr/>
        </p:nvSpPr>
        <p:spPr>
          <a:xfrm rot="0">
            <a:off x="14538397" y="6460087"/>
            <a:ext cx="3026140" cy="1190625"/>
          </a:xfrm>
          <a:prstGeom prst="rect">
            <a:avLst/>
          </a:prstGeom>
        </p:spPr>
        <p:txBody>
          <a:bodyPr anchor="t" rtlCol="false" tIns="0" lIns="0" bIns="0" rIns="0">
            <a:spAutoFit/>
          </a:bodyPr>
          <a:lstStyle/>
          <a:p>
            <a:pPr algn="l">
              <a:lnSpc>
                <a:spcPts val="3360"/>
              </a:lnSpc>
            </a:pPr>
            <a:r>
              <a:rPr lang="en-US" sz="2400" b="true">
                <a:solidFill>
                  <a:srgbClr val="FFFFFF"/>
                </a:solidFill>
                <a:latin typeface="Codec Pro Bold"/>
                <a:ea typeface="Codec Pro Bold"/>
                <a:cs typeface="Codec Pro Bold"/>
                <a:sym typeface="Codec Pro Bold"/>
              </a:rPr>
              <a:t>Presented by:</a:t>
            </a:r>
          </a:p>
          <a:p>
            <a:pPr algn="l">
              <a:lnSpc>
                <a:spcPts val="2940"/>
              </a:lnSpc>
            </a:pPr>
            <a:r>
              <a:rPr lang="en-US" sz="2100" b="true">
                <a:solidFill>
                  <a:srgbClr val="FFFFFF"/>
                </a:solidFill>
                <a:latin typeface="Codec Pro Bold"/>
                <a:ea typeface="Codec Pro Bold"/>
                <a:cs typeface="Codec Pro Bold"/>
                <a:sym typeface="Codec Pro Bold"/>
              </a:rPr>
              <a:t>Edivaldo Bonfim</a:t>
            </a:r>
          </a:p>
          <a:p>
            <a:pPr algn="l">
              <a:lnSpc>
                <a:spcPts val="2940"/>
              </a:lnSpc>
            </a:pPr>
            <a:r>
              <a:rPr lang="en-US" sz="2100" b="true">
                <a:solidFill>
                  <a:srgbClr val="FFFFFF"/>
                </a:solidFill>
                <a:latin typeface="Codec Pro Bold"/>
                <a:ea typeface="Codec Pro Bold"/>
                <a:cs typeface="Codec Pro Bold"/>
                <a:sym typeface="Codec Pro Bold"/>
              </a:rPr>
              <a:t>Mateus da Fonte</a:t>
            </a:r>
          </a:p>
        </p:txBody>
      </p:sp>
      <p:sp>
        <p:nvSpPr>
          <p:cNvPr name="TextBox 9" id="9"/>
          <p:cNvSpPr txBox="true"/>
          <p:nvPr/>
        </p:nvSpPr>
        <p:spPr>
          <a:xfrm rot="0">
            <a:off x="14538397" y="8439150"/>
            <a:ext cx="3026140" cy="819150"/>
          </a:xfrm>
          <a:prstGeom prst="rect">
            <a:avLst/>
          </a:prstGeom>
        </p:spPr>
        <p:txBody>
          <a:bodyPr anchor="t" rtlCol="false" tIns="0" lIns="0" bIns="0" rIns="0">
            <a:spAutoFit/>
          </a:bodyPr>
          <a:lstStyle/>
          <a:p>
            <a:pPr algn="l">
              <a:lnSpc>
                <a:spcPts val="3360"/>
              </a:lnSpc>
            </a:pPr>
            <a:r>
              <a:rPr lang="en-US" sz="2400" b="true">
                <a:solidFill>
                  <a:srgbClr val="FFFFFF"/>
                </a:solidFill>
                <a:latin typeface="Codec Pro Bold"/>
                <a:ea typeface="Codec Pro Bold"/>
                <a:cs typeface="Codec Pro Bold"/>
                <a:sym typeface="Codec Pro Bold"/>
              </a:rPr>
              <a:t>Date Presented:</a:t>
            </a:r>
          </a:p>
          <a:p>
            <a:pPr algn="l">
              <a:lnSpc>
                <a:spcPts val="2940"/>
              </a:lnSpc>
            </a:pPr>
            <a:r>
              <a:rPr lang="en-US" sz="2100" b="true">
                <a:solidFill>
                  <a:srgbClr val="FFFFFF"/>
                </a:solidFill>
                <a:latin typeface="Codec Pro Bold"/>
                <a:ea typeface="Codec Pro Bold"/>
                <a:cs typeface="Codec Pro Bold"/>
                <a:sym typeface="Codec Pro Bold"/>
              </a:rPr>
              <a:t>March</a:t>
            </a:r>
            <a:r>
              <a:rPr lang="en-US" sz="2100">
                <a:solidFill>
                  <a:srgbClr val="FFFFFF"/>
                </a:solidFill>
                <a:latin typeface="Codec Pro"/>
                <a:ea typeface="Codec Pro"/>
                <a:cs typeface="Codec Pro"/>
                <a:sym typeface="Codec Pro"/>
              </a:rPr>
              <a:t> 11</a:t>
            </a:r>
            <a:r>
              <a:rPr lang="en-US" sz="2100">
                <a:solidFill>
                  <a:srgbClr val="FFFFFF"/>
                </a:solidFill>
                <a:latin typeface="Codec Pro"/>
                <a:ea typeface="Codec Pro"/>
                <a:cs typeface="Codec Pro"/>
                <a:sym typeface="Codec Pro"/>
              </a:rPr>
              <a:t>th, 2025</a:t>
            </a:r>
          </a:p>
        </p:txBody>
      </p:sp>
      <p:sp>
        <p:nvSpPr>
          <p:cNvPr name="TextBox 10" id="10"/>
          <p:cNvSpPr txBox="true"/>
          <p:nvPr/>
        </p:nvSpPr>
        <p:spPr>
          <a:xfrm rot="0">
            <a:off x="1028700" y="5937497"/>
            <a:ext cx="3624528" cy="1111855"/>
          </a:xfrm>
          <a:prstGeom prst="rect">
            <a:avLst/>
          </a:prstGeom>
        </p:spPr>
        <p:txBody>
          <a:bodyPr anchor="t" rtlCol="false" tIns="0" lIns="0" bIns="0" rIns="0">
            <a:spAutoFit/>
          </a:bodyPr>
          <a:lstStyle/>
          <a:p>
            <a:pPr algn="l">
              <a:lnSpc>
                <a:spcPts val="4341"/>
              </a:lnSpc>
              <a:spcBef>
                <a:spcPct val="0"/>
              </a:spcBef>
            </a:pPr>
            <a:r>
              <a:rPr lang="en-US" b="true" sz="3101">
                <a:solidFill>
                  <a:srgbClr val="FFFFFF"/>
                </a:solidFill>
                <a:latin typeface="Codec Pro Bold"/>
                <a:ea typeface="Codec Pro Bold"/>
                <a:cs typeface="Codec Pro Bold"/>
                <a:sym typeface="Codec Pro Bold"/>
              </a:rPr>
              <a:t>“Making you days clearer since 2025”</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65555" y="349529"/>
            <a:ext cx="10956890" cy="1524000"/>
          </a:xfrm>
          <a:prstGeom prst="rect">
            <a:avLst/>
          </a:prstGeom>
        </p:spPr>
        <p:txBody>
          <a:bodyPr anchor="t" rtlCol="false" tIns="0" lIns="0" bIns="0" rIns="0">
            <a:spAutoFit/>
          </a:bodyPr>
          <a:lstStyle/>
          <a:p>
            <a:pPr algn="l">
              <a:lnSpc>
                <a:spcPts val="10800"/>
              </a:lnSpc>
            </a:pPr>
            <a:r>
              <a:rPr lang="en-US" sz="9000" b="true">
                <a:solidFill>
                  <a:srgbClr val="000000"/>
                </a:solidFill>
                <a:latin typeface="Codec Pro Bold"/>
                <a:ea typeface="Codec Pro Bold"/>
                <a:cs typeface="Codec Pro Bold"/>
                <a:sym typeface="Codec Pro Bold"/>
              </a:rPr>
              <a:t>Heuristic Evaluation</a:t>
            </a:r>
          </a:p>
        </p:txBody>
      </p:sp>
      <p:graphicFrame>
        <p:nvGraphicFramePr>
          <p:cNvPr name="Table 3" id="3"/>
          <p:cNvGraphicFramePr>
            <a:graphicFrameLocks noGrp="true"/>
          </p:cNvGraphicFramePr>
          <p:nvPr/>
        </p:nvGraphicFramePr>
        <p:xfrm>
          <a:off x="1805519" y="2409825"/>
          <a:ext cx="14676961" cy="7153275"/>
        </p:xfrm>
        <a:graphic>
          <a:graphicData uri="http://schemas.openxmlformats.org/drawingml/2006/table">
            <a:tbl>
              <a:tblPr/>
              <a:tblGrid>
                <a:gridCol w="4408255"/>
                <a:gridCol w="2096070"/>
                <a:gridCol w="2172621"/>
                <a:gridCol w="6000015"/>
              </a:tblGrid>
              <a:tr h="1010996">
                <a:tc>
                  <a:txBody>
                    <a:bodyPr anchor="t" rtlCol="false"/>
                    <a:lstStyle/>
                    <a:p>
                      <a:pPr algn="ctr">
                        <a:lnSpc>
                          <a:spcPts val="3499"/>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9525">
                      <a:solidFill>
                        <a:srgbClr val="D6EAD6"/>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Mateus</a:t>
                      </a:r>
                      <a:endParaRPr lang="en-US" sz="1100"/>
                    </a:p>
                  </a:txBody>
                  <a:tcPr marL="190500" marR="190500" marT="190500" marB="190500" anchor="ctr">
                    <a:lnL cmpd="sng" algn="ctr" cap="flat" w="9525">
                      <a:solidFill>
                        <a:srgbClr val="D6EAD6"/>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Edivaldo</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Recommendation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r>
              <a:tr h="1898002">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Lack of feedback when adding an item to the cart (as a guest or logged in).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4</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Provide a clear error message explaining why the item cannot be added to the cart.</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r>
              <a:tr h="2336736">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There is no feedback when clicking the "Checkout" button as a guest.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4</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Add a clear message informing the user that they need to register or log in to complete the purchase.</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r>
              <a:tr h="1907540">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Translation problems into Spanish (Spanish phrases and words).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3</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Review and correct translations to ensure consistency in the user's chosen language.</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805519" y="1028700"/>
          <a:ext cx="14676961" cy="8162925"/>
        </p:xfrm>
        <a:graphic>
          <a:graphicData uri="http://schemas.openxmlformats.org/drawingml/2006/table">
            <a:tbl>
              <a:tblPr/>
              <a:tblGrid>
                <a:gridCol w="4408255"/>
                <a:gridCol w="1827922"/>
                <a:gridCol w="1953227"/>
                <a:gridCol w="6487556"/>
              </a:tblGrid>
              <a:tr h="1009650">
                <a:tc>
                  <a:txBody>
                    <a:bodyPr anchor="t" rtlCol="false"/>
                    <a:lstStyle/>
                    <a:p>
                      <a:pPr algn="ctr">
                        <a:lnSpc>
                          <a:spcPts val="3499"/>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9525">
                      <a:solidFill>
                        <a:srgbClr val="D6EAD6"/>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Mateus</a:t>
                      </a:r>
                      <a:endParaRPr lang="en-US" sz="1100"/>
                    </a:p>
                  </a:txBody>
                  <a:tcPr marL="190500" marR="190500" marT="190500" marB="190500" anchor="ctr">
                    <a:lnL cmpd="sng" algn="ctr" cap="flat" w="9525">
                      <a:solidFill>
                        <a:srgbClr val="D6EAD6"/>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Edivaldo</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Recommendation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r>
              <a:tr h="1895475">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"Continue as Guest" button does not explain the limits of this option.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3</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Add a clear explanation about the limitations of purchasing as a guest.</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r>
              <a:tr h="1466850">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Unable to add products to cart even after logging in.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4</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Fix the technical issue and ensure the cart works properly after login.</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r>
              <a:tr h="1905000">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To create an account, you need to add a store.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9525">
                      <a:solidFill>
                        <a:srgbClr val="D6EAD6"/>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3</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Simplify the registration process by removing the requirement to add a store.</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19050">
                      <a:solidFill>
                        <a:srgbClr val="7C987C"/>
                      </a:solidFill>
                      <a:prstDash val="solid"/>
                      <a:round/>
                      <a:headEnd type="none" w="med" len="med"/>
                      <a:tailEnd type="none" w="med" len="med"/>
                    </a:lnB>
                    <a:solidFill>
                      <a:srgbClr val="FFFFFF"/>
                    </a:solidFill>
                  </a:tcPr>
                </a:tc>
              </a:tr>
              <a:tr h="1885950">
                <a:tc>
                  <a:txBody>
                    <a:bodyPr anchor="t" rtlCol="false"/>
                    <a:lstStyle/>
                    <a:p>
                      <a:pPr algn="ctr">
                        <a:lnSpc>
                          <a:spcPts val="3499"/>
                        </a:lnSpc>
                        <a:defRPr/>
                      </a:pPr>
                      <a:r>
                        <a:rPr lang="en-US" sz="2499" b="true">
                          <a:solidFill>
                            <a:srgbClr val="FFFFFF"/>
                          </a:solidFill>
                          <a:latin typeface="Codec Pro Bold"/>
                          <a:ea typeface="Codec Pro Bold"/>
                          <a:cs typeface="Codec Pro Bold"/>
                          <a:sym typeface="Codec Pro Bold"/>
                        </a:rPr>
                        <a:t>Interface can be confusing due to functionality issues.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D6EAD6"/>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365236"/>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3</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2</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19050">
                      <a:solidFill>
                        <a:srgbClr val="7C987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c>
                  <a:txBody>
                    <a:bodyPr anchor="t" rtlCol="false"/>
                    <a:lstStyle/>
                    <a:p>
                      <a:pPr algn="ctr">
                        <a:lnSpc>
                          <a:spcPts val="3499"/>
                        </a:lnSpc>
                        <a:defRPr/>
                      </a:pPr>
                      <a:r>
                        <a:rPr lang="en-US" sz="2499">
                          <a:solidFill>
                            <a:srgbClr val="000000"/>
                          </a:solidFill>
                          <a:latin typeface="Codec Pro"/>
                          <a:ea typeface="Codec Pro"/>
                          <a:cs typeface="Codec Pro"/>
                          <a:sym typeface="Codec Pro"/>
                        </a:rPr>
                        <a:t>Simplify the interface and ensure all functionality is working properly.</a:t>
                      </a:r>
                      <a:endParaRPr lang="en-US" sz="1100"/>
                    </a:p>
                  </a:txBody>
                  <a:tcPr marL="190500" marR="190500" marT="190500" marB="190500" anchor="ctr">
                    <a:lnL cmpd="sng" algn="ctr" cap="flat" w="19050">
                      <a:solidFill>
                        <a:srgbClr val="7C987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19050">
                      <a:solidFill>
                        <a:srgbClr val="7C987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65236"/>
        </a:solidFill>
      </p:bgPr>
    </p:bg>
    <p:spTree>
      <p:nvGrpSpPr>
        <p:cNvPr id="1" name=""/>
        <p:cNvGrpSpPr/>
        <p:nvPr/>
      </p:nvGrpSpPr>
      <p:grpSpPr>
        <a:xfrm>
          <a:off x="0" y="0"/>
          <a:ext cx="0" cy="0"/>
          <a:chOff x="0" y="0"/>
          <a:chExt cx="0" cy="0"/>
        </a:xfrm>
      </p:grpSpPr>
      <p:sp>
        <p:nvSpPr>
          <p:cNvPr name="Freeform 2" id="2"/>
          <p:cNvSpPr/>
          <p:nvPr/>
        </p:nvSpPr>
        <p:spPr>
          <a:xfrm flipH="false" flipV="false" rot="0">
            <a:off x="2103771" y="6264943"/>
            <a:ext cx="6031953" cy="2993357"/>
          </a:xfrm>
          <a:custGeom>
            <a:avLst/>
            <a:gdLst/>
            <a:ahLst/>
            <a:cxnLst/>
            <a:rect r="r" b="b" t="t" l="l"/>
            <a:pathLst>
              <a:path h="2993357" w="6031953">
                <a:moveTo>
                  <a:pt x="0" y="0"/>
                </a:moveTo>
                <a:lnTo>
                  <a:pt x="6031953" y="0"/>
                </a:lnTo>
                <a:lnTo>
                  <a:pt x="6031953" y="2993357"/>
                </a:lnTo>
                <a:lnTo>
                  <a:pt x="0" y="2993357"/>
                </a:lnTo>
                <a:lnTo>
                  <a:pt x="0" y="0"/>
                </a:lnTo>
                <a:close/>
              </a:path>
            </a:pathLst>
          </a:custGeom>
          <a:blipFill>
            <a:blip r:embed="rId2"/>
            <a:stretch>
              <a:fillRect l="0" t="0" r="0" b="0"/>
            </a:stretch>
          </a:blipFill>
        </p:spPr>
      </p:sp>
      <p:sp>
        <p:nvSpPr>
          <p:cNvPr name="Freeform 3" id="3"/>
          <p:cNvSpPr/>
          <p:nvPr/>
        </p:nvSpPr>
        <p:spPr>
          <a:xfrm flipH="false" flipV="false" rot="0">
            <a:off x="10152276" y="6264943"/>
            <a:ext cx="6031953" cy="2993357"/>
          </a:xfrm>
          <a:custGeom>
            <a:avLst/>
            <a:gdLst/>
            <a:ahLst/>
            <a:cxnLst/>
            <a:rect r="r" b="b" t="t" l="l"/>
            <a:pathLst>
              <a:path h="2993357" w="6031953">
                <a:moveTo>
                  <a:pt x="0" y="0"/>
                </a:moveTo>
                <a:lnTo>
                  <a:pt x="6031953" y="0"/>
                </a:lnTo>
                <a:lnTo>
                  <a:pt x="6031953" y="2993357"/>
                </a:lnTo>
                <a:lnTo>
                  <a:pt x="0" y="2993357"/>
                </a:lnTo>
                <a:lnTo>
                  <a:pt x="0" y="0"/>
                </a:lnTo>
                <a:close/>
              </a:path>
            </a:pathLst>
          </a:custGeom>
          <a:blipFill>
            <a:blip r:embed="rId3"/>
            <a:stretch>
              <a:fillRect l="-1028" t="0" r="-1028" b="0"/>
            </a:stretch>
          </a:blipFill>
        </p:spPr>
      </p:sp>
      <p:sp>
        <p:nvSpPr>
          <p:cNvPr name="Freeform 4" id="4"/>
          <p:cNvSpPr/>
          <p:nvPr/>
        </p:nvSpPr>
        <p:spPr>
          <a:xfrm flipH="false" flipV="false" rot="0">
            <a:off x="2112559" y="2806385"/>
            <a:ext cx="6014377" cy="2984634"/>
          </a:xfrm>
          <a:custGeom>
            <a:avLst/>
            <a:gdLst/>
            <a:ahLst/>
            <a:cxnLst/>
            <a:rect r="r" b="b" t="t" l="l"/>
            <a:pathLst>
              <a:path h="2984634" w="6014377">
                <a:moveTo>
                  <a:pt x="0" y="0"/>
                </a:moveTo>
                <a:lnTo>
                  <a:pt x="6014377" y="0"/>
                </a:lnTo>
                <a:lnTo>
                  <a:pt x="6014377" y="2984634"/>
                </a:lnTo>
                <a:lnTo>
                  <a:pt x="0" y="2984634"/>
                </a:lnTo>
                <a:lnTo>
                  <a:pt x="0" y="0"/>
                </a:lnTo>
                <a:close/>
              </a:path>
            </a:pathLst>
          </a:custGeom>
          <a:blipFill>
            <a:blip r:embed="rId4"/>
            <a:stretch>
              <a:fillRect l="-1046" t="0" r="-1046" b="-292"/>
            </a:stretch>
          </a:blipFill>
        </p:spPr>
      </p:sp>
      <p:sp>
        <p:nvSpPr>
          <p:cNvPr name="Freeform 5" id="5"/>
          <p:cNvSpPr/>
          <p:nvPr/>
        </p:nvSpPr>
        <p:spPr>
          <a:xfrm flipH="false" flipV="false" rot="0">
            <a:off x="10161064" y="2806385"/>
            <a:ext cx="6014377" cy="2984634"/>
          </a:xfrm>
          <a:custGeom>
            <a:avLst/>
            <a:gdLst/>
            <a:ahLst/>
            <a:cxnLst/>
            <a:rect r="r" b="b" t="t" l="l"/>
            <a:pathLst>
              <a:path h="2984634" w="6014377">
                <a:moveTo>
                  <a:pt x="0" y="0"/>
                </a:moveTo>
                <a:lnTo>
                  <a:pt x="6014377" y="0"/>
                </a:lnTo>
                <a:lnTo>
                  <a:pt x="6014377" y="2984634"/>
                </a:lnTo>
                <a:lnTo>
                  <a:pt x="0" y="2984634"/>
                </a:lnTo>
                <a:lnTo>
                  <a:pt x="0" y="0"/>
                </a:lnTo>
                <a:close/>
              </a:path>
            </a:pathLst>
          </a:custGeom>
          <a:blipFill>
            <a:blip r:embed="rId5"/>
            <a:stretch>
              <a:fillRect l="-897" t="0" r="-897" b="0"/>
            </a:stretch>
          </a:blipFill>
        </p:spPr>
      </p:sp>
      <p:sp>
        <p:nvSpPr>
          <p:cNvPr name="TextBox 6" id="6"/>
          <p:cNvSpPr txBox="true"/>
          <p:nvPr/>
        </p:nvSpPr>
        <p:spPr>
          <a:xfrm rot="0">
            <a:off x="2959449" y="518500"/>
            <a:ext cx="12369102" cy="1522095"/>
          </a:xfrm>
          <a:prstGeom prst="rect">
            <a:avLst/>
          </a:prstGeom>
        </p:spPr>
        <p:txBody>
          <a:bodyPr anchor="t" rtlCol="false" tIns="0" lIns="0" bIns="0" rIns="0">
            <a:spAutoFit/>
          </a:bodyPr>
          <a:lstStyle/>
          <a:p>
            <a:pPr algn="ctr">
              <a:lnSpc>
                <a:spcPts val="10800"/>
              </a:lnSpc>
            </a:pPr>
            <a:r>
              <a:rPr lang="en-US" b="true" sz="9000">
                <a:solidFill>
                  <a:srgbClr val="FFFFFF"/>
                </a:solidFill>
                <a:latin typeface="Codec Pro Bold"/>
                <a:ea typeface="Codec Pro Bold"/>
                <a:cs typeface="Codec Pro Bold"/>
                <a:sym typeface="Codec Pro Bold"/>
              </a:rPr>
              <a:t>Heuristic screenshots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7C987C"/>
        </a:solidFill>
      </p:bgPr>
    </p:bg>
    <p:spTree>
      <p:nvGrpSpPr>
        <p:cNvPr id="1" name=""/>
        <p:cNvGrpSpPr/>
        <p:nvPr/>
      </p:nvGrpSpPr>
      <p:grpSpPr>
        <a:xfrm>
          <a:off x="0" y="0"/>
          <a:ext cx="0" cy="0"/>
          <a:chOff x="0" y="0"/>
          <a:chExt cx="0" cy="0"/>
        </a:xfrm>
      </p:grpSpPr>
      <p:sp>
        <p:nvSpPr>
          <p:cNvPr name="AutoShape 2" id="2"/>
          <p:cNvSpPr/>
          <p:nvPr/>
        </p:nvSpPr>
        <p:spPr>
          <a:xfrm rot="0">
            <a:off x="0" y="0"/>
            <a:ext cx="18288000" cy="2205227"/>
          </a:xfrm>
          <a:prstGeom prst="rect">
            <a:avLst/>
          </a:prstGeom>
          <a:solidFill>
            <a:srgbClr val="365236"/>
          </a:solidFill>
        </p:spPr>
      </p:sp>
      <p:sp>
        <p:nvSpPr>
          <p:cNvPr name="TextBox 3" id="3"/>
          <p:cNvSpPr txBox="true"/>
          <p:nvPr/>
        </p:nvSpPr>
        <p:spPr>
          <a:xfrm rot="0">
            <a:off x="5204669" y="264418"/>
            <a:ext cx="7878661" cy="1409690"/>
          </a:xfrm>
          <a:prstGeom prst="rect">
            <a:avLst/>
          </a:prstGeom>
        </p:spPr>
        <p:txBody>
          <a:bodyPr anchor="t" rtlCol="false" tIns="0" lIns="0" bIns="0" rIns="0">
            <a:spAutoFit/>
          </a:bodyPr>
          <a:lstStyle/>
          <a:p>
            <a:pPr algn="l">
              <a:lnSpc>
                <a:spcPts val="10500"/>
              </a:lnSpc>
            </a:pPr>
            <a:r>
              <a:rPr lang="en-US" sz="7500" b="true">
                <a:solidFill>
                  <a:srgbClr val="FFFFFF"/>
                </a:solidFill>
                <a:latin typeface="Codec Pro Bold"/>
                <a:ea typeface="Codec Pro Bold"/>
                <a:cs typeface="Codec Pro Bold"/>
                <a:sym typeface="Codec Pro Bold"/>
              </a:rPr>
              <a:t>Understing Users</a:t>
            </a:r>
          </a:p>
        </p:txBody>
      </p:sp>
      <p:grpSp>
        <p:nvGrpSpPr>
          <p:cNvPr name="Group 4" id="4"/>
          <p:cNvGrpSpPr/>
          <p:nvPr/>
        </p:nvGrpSpPr>
        <p:grpSpPr>
          <a:xfrm rot="0">
            <a:off x="3135235" y="3009146"/>
            <a:ext cx="5570827" cy="2280923"/>
            <a:chOff x="0" y="0"/>
            <a:chExt cx="1134042" cy="464323"/>
          </a:xfrm>
        </p:grpSpPr>
        <p:sp>
          <p:nvSpPr>
            <p:cNvPr name="Freeform 5" id="5"/>
            <p:cNvSpPr/>
            <p:nvPr/>
          </p:nvSpPr>
          <p:spPr>
            <a:xfrm flipH="false" flipV="false" rot="0">
              <a:off x="0" y="0"/>
              <a:ext cx="1134042" cy="464323"/>
            </a:xfrm>
            <a:custGeom>
              <a:avLst/>
              <a:gdLst/>
              <a:ahLst/>
              <a:cxnLst/>
              <a:rect r="r" b="b" t="t" l="l"/>
              <a:pathLst>
                <a:path h="464323" w="1134042">
                  <a:moveTo>
                    <a:pt x="0" y="0"/>
                  </a:moveTo>
                  <a:lnTo>
                    <a:pt x="1134042" y="0"/>
                  </a:lnTo>
                  <a:lnTo>
                    <a:pt x="1134042" y="464323"/>
                  </a:lnTo>
                  <a:lnTo>
                    <a:pt x="0" y="464323"/>
                  </a:lnTo>
                  <a:close/>
                </a:path>
              </a:pathLst>
            </a:custGeom>
            <a:solidFill>
              <a:srgbClr val="FFFFFF"/>
            </a:solidFill>
          </p:spPr>
        </p:sp>
        <p:sp>
          <p:nvSpPr>
            <p:cNvPr name="TextBox 6" id="6"/>
            <p:cNvSpPr txBox="true"/>
            <p:nvPr/>
          </p:nvSpPr>
          <p:spPr>
            <a:xfrm>
              <a:off x="0" y="-66675"/>
              <a:ext cx="1134042" cy="530998"/>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Customer Profile</a:t>
              </a:r>
            </a:p>
            <a:p>
              <a:pPr algn="ctr">
                <a:lnSpc>
                  <a:spcPts val="2600"/>
                </a:lnSpc>
              </a:pPr>
              <a:r>
                <a:rPr lang="en-US" sz="2000">
                  <a:solidFill>
                    <a:srgbClr val="000000"/>
                  </a:solidFill>
                  <a:latin typeface="Codec Pro"/>
                  <a:ea typeface="Codec Pro"/>
                  <a:cs typeface="Codec Pro"/>
                  <a:sym typeface="Codec Pro"/>
                </a:rPr>
                <a:t>Purchase cycle: Every 2-3 years, strong preference for physical stores,</a:t>
              </a:r>
            </a:p>
            <a:p>
              <a:pPr algn="ctr">
                <a:lnSpc>
                  <a:spcPts val="2600"/>
                </a:lnSpc>
              </a:pPr>
              <a:r>
                <a:rPr lang="en-US" sz="2000">
                  <a:solidFill>
                    <a:srgbClr val="000000"/>
                  </a:solidFill>
                  <a:latin typeface="Codec Pro"/>
                  <a:ea typeface="Codec Pro"/>
                  <a:cs typeface="Codec Pro"/>
                  <a:sym typeface="Codec Pro"/>
                </a:rPr>
                <a:t>n</a:t>
              </a:r>
              <a:r>
                <a:rPr lang="en-US" sz="2000">
                  <a:solidFill>
                    <a:srgbClr val="000000"/>
                  </a:solidFill>
                  <a:latin typeface="Codec Pro"/>
                  <a:ea typeface="Codec Pro"/>
                  <a:cs typeface="Codec Pro"/>
                  <a:sym typeface="Codec Pro"/>
                </a:rPr>
                <a:t>o online eyewear purchase experience.</a:t>
              </a:r>
            </a:p>
            <a:p>
              <a:pPr algn="ctr">
                <a:lnSpc>
                  <a:spcPts val="2600"/>
                </a:lnSpc>
              </a:pPr>
            </a:p>
          </p:txBody>
        </p:sp>
      </p:grpSp>
      <p:grpSp>
        <p:nvGrpSpPr>
          <p:cNvPr name="Group 7" id="7"/>
          <p:cNvGrpSpPr/>
          <p:nvPr/>
        </p:nvGrpSpPr>
        <p:grpSpPr>
          <a:xfrm rot="0">
            <a:off x="6698026" y="6093987"/>
            <a:ext cx="4891949" cy="2285044"/>
            <a:chOff x="0" y="0"/>
            <a:chExt cx="995844" cy="465162"/>
          </a:xfrm>
        </p:grpSpPr>
        <p:sp>
          <p:nvSpPr>
            <p:cNvPr name="Freeform 8" id="8"/>
            <p:cNvSpPr/>
            <p:nvPr/>
          </p:nvSpPr>
          <p:spPr>
            <a:xfrm flipH="false" flipV="false" rot="0">
              <a:off x="0" y="0"/>
              <a:ext cx="995844" cy="465162"/>
            </a:xfrm>
            <a:custGeom>
              <a:avLst/>
              <a:gdLst/>
              <a:ahLst/>
              <a:cxnLst/>
              <a:rect r="r" b="b" t="t" l="l"/>
              <a:pathLst>
                <a:path h="465162" w="995844">
                  <a:moveTo>
                    <a:pt x="0" y="0"/>
                  </a:moveTo>
                  <a:lnTo>
                    <a:pt x="995844" y="0"/>
                  </a:lnTo>
                  <a:lnTo>
                    <a:pt x="995844" y="465162"/>
                  </a:lnTo>
                  <a:lnTo>
                    <a:pt x="0" y="465162"/>
                  </a:lnTo>
                  <a:close/>
                </a:path>
              </a:pathLst>
            </a:custGeom>
            <a:solidFill>
              <a:srgbClr val="FFFFFF"/>
            </a:solidFill>
          </p:spPr>
        </p:sp>
        <p:sp>
          <p:nvSpPr>
            <p:cNvPr name="TextBox 9" id="9"/>
            <p:cNvSpPr txBox="true"/>
            <p:nvPr/>
          </p:nvSpPr>
          <p:spPr>
            <a:xfrm>
              <a:off x="0" y="-66675"/>
              <a:ext cx="995844" cy="531837"/>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Services</a:t>
              </a:r>
            </a:p>
            <a:p>
              <a:pPr algn="ctr">
                <a:lnSpc>
                  <a:spcPts val="2600"/>
                </a:lnSpc>
              </a:pPr>
              <a:r>
                <a:rPr lang="en-US" sz="2000">
                  <a:solidFill>
                    <a:srgbClr val="000000"/>
                  </a:solidFill>
                  <a:latin typeface="Codec Pro"/>
                  <a:ea typeface="Codec Pro"/>
                  <a:cs typeface="Codec Pro"/>
                  <a:sym typeface="Codec Pro"/>
                </a:rPr>
                <a:t>Mixed interest in online eye exam booking, quick support expected.</a:t>
              </a:r>
            </a:p>
          </p:txBody>
        </p:sp>
      </p:grpSp>
      <p:grpSp>
        <p:nvGrpSpPr>
          <p:cNvPr name="Group 10" id="10"/>
          <p:cNvGrpSpPr/>
          <p:nvPr/>
        </p:nvGrpSpPr>
        <p:grpSpPr>
          <a:xfrm rot="0">
            <a:off x="1028700" y="6093987"/>
            <a:ext cx="4891949" cy="2285044"/>
            <a:chOff x="0" y="0"/>
            <a:chExt cx="995844" cy="465162"/>
          </a:xfrm>
        </p:grpSpPr>
        <p:sp>
          <p:nvSpPr>
            <p:cNvPr name="Freeform 11" id="11"/>
            <p:cNvSpPr/>
            <p:nvPr/>
          </p:nvSpPr>
          <p:spPr>
            <a:xfrm flipH="false" flipV="false" rot="0">
              <a:off x="0" y="0"/>
              <a:ext cx="995844" cy="465162"/>
            </a:xfrm>
            <a:custGeom>
              <a:avLst/>
              <a:gdLst/>
              <a:ahLst/>
              <a:cxnLst/>
              <a:rect r="r" b="b" t="t" l="l"/>
              <a:pathLst>
                <a:path h="465162" w="995844">
                  <a:moveTo>
                    <a:pt x="0" y="0"/>
                  </a:moveTo>
                  <a:lnTo>
                    <a:pt x="995844" y="0"/>
                  </a:lnTo>
                  <a:lnTo>
                    <a:pt x="995844" y="465162"/>
                  </a:lnTo>
                  <a:lnTo>
                    <a:pt x="0" y="465162"/>
                  </a:lnTo>
                  <a:close/>
                </a:path>
              </a:pathLst>
            </a:custGeom>
            <a:solidFill>
              <a:srgbClr val="FFFFFF"/>
            </a:solidFill>
          </p:spPr>
        </p:sp>
        <p:sp>
          <p:nvSpPr>
            <p:cNvPr name="TextBox 12" id="12"/>
            <p:cNvSpPr txBox="true"/>
            <p:nvPr/>
          </p:nvSpPr>
          <p:spPr>
            <a:xfrm>
              <a:off x="0" y="-66675"/>
              <a:ext cx="995844" cy="531837"/>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Decision Factors</a:t>
              </a:r>
            </a:p>
            <a:p>
              <a:pPr algn="ctr">
                <a:lnSpc>
                  <a:spcPts val="2600"/>
                </a:lnSpc>
              </a:pPr>
              <a:r>
                <a:rPr lang="en-US" sz="2000">
                  <a:solidFill>
                    <a:srgbClr val="000000"/>
                  </a:solidFill>
                  <a:latin typeface="Codec Pro"/>
                  <a:ea typeface="Codec Pro"/>
                  <a:cs typeface="Codec Pro"/>
                  <a:sym typeface="Codec Pro"/>
                </a:rPr>
                <a:t>Reviews highly influential, transparent pricing, real people wearing the products.</a:t>
              </a:r>
            </a:p>
          </p:txBody>
        </p:sp>
      </p:grpSp>
      <p:grpSp>
        <p:nvGrpSpPr>
          <p:cNvPr name="Group 13" id="13"/>
          <p:cNvGrpSpPr/>
          <p:nvPr/>
        </p:nvGrpSpPr>
        <p:grpSpPr>
          <a:xfrm rot="0">
            <a:off x="12367351" y="6093987"/>
            <a:ext cx="4891949" cy="2285044"/>
            <a:chOff x="0" y="0"/>
            <a:chExt cx="995844" cy="465162"/>
          </a:xfrm>
        </p:grpSpPr>
        <p:sp>
          <p:nvSpPr>
            <p:cNvPr name="Freeform 14" id="14"/>
            <p:cNvSpPr/>
            <p:nvPr/>
          </p:nvSpPr>
          <p:spPr>
            <a:xfrm flipH="false" flipV="false" rot="0">
              <a:off x="0" y="0"/>
              <a:ext cx="995844" cy="465162"/>
            </a:xfrm>
            <a:custGeom>
              <a:avLst/>
              <a:gdLst/>
              <a:ahLst/>
              <a:cxnLst/>
              <a:rect r="r" b="b" t="t" l="l"/>
              <a:pathLst>
                <a:path h="465162" w="995844">
                  <a:moveTo>
                    <a:pt x="0" y="0"/>
                  </a:moveTo>
                  <a:lnTo>
                    <a:pt x="995844" y="0"/>
                  </a:lnTo>
                  <a:lnTo>
                    <a:pt x="995844" y="465162"/>
                  </a:lnTo>
                  <a:lnTo>
                    <a:pt x="0" y="465162"/>
                  </a:lnTo>
                  <a:close/>
                </a:path>
              </a:pathLst>
            </a:custGeom>
            <a:solidFill>
              <a:srgbClr val="FFFFFF"/>
            </a:solidFill>
          </p:spPr>
        </p:sp>
        <p:sp>
          <p:nvSpPr>
            <p:cNvPr name="TextBox 15" id="15"/>
            <p:cNvSpPr txBox="true"/>
            <p:nvPr/>
          </p:nvSpPr>
          <p:spPr>
            <a:xfrm>
              <a:off x="0" y="-66675"/>
              <a:ext cx="995844" cy="531837"/>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Loyalty</a:t>
              </a:r>
            </a:p>
            <a:p>
              <a:pPr algn="ctr">
                <a:lnSpc>
                  <a:spcPts val="2600"/>
                </a:lnSpc>
              </a:pPr>
              <a:r>
                <a:rPr lang="en-US" sz="2000">
                  <a:solidFill>
                    <a:srgbClr val="000000"/>
                  </a:solidFill>
                  <a:latin typeface="Codec Pro"/>
                  <a:ea typeface="Codec Pro"/>
                  <a:cs typeface="Codec Pro"/>
                  <a:sym typeface="Codec Pro"/>
                </a:rPr>
                <a:t>Positive reception to loyalty, Desire for personalized offers with frequency control.</a:t>
              </a:r>
            </a:p>
            <a:p>
              <a:pPr algn="ctr">
                <a:lnSpc>
                  <a:spcPts val="2600"/>
                </a:lnSpc>
              </a:pPr>
            </a:p>
          </p:txBody>
        </p:sp>
      </p:grpSp>
      <p:grpSp>
        <p:nvGrpSpPr>
          <p:cNvPr name="Group 16" id="16"/>
          <p:cNvGrpSpPr/>
          <p:nvPr/>
        </p:nvGrpSpPr>
        <p:grpSpPr>
          <a:xfrm rot="0">
            <a:off x="9581938" y="3009146"/>
            <a:ext cx="5570827" cy="2280923"/>
            <a:chOff x="0" y="0"/>
            <a:chExt cx="1134042" cy="464323"/>
          </a:xfrm>
        </p:grpSpPr>
        <p:sp>
          <p:nvSpPr>
            <p:cNvPr name="Freeform 17" id="17"/>
            <p:cNvSpPr/>
            <p:nvPr/>
          </p:nvSpPr>
          <p:spPr>
            <a:xfrm flipH="false" flipV="false" rot="0">
              <a:off x="0" y="0"/>
              <a:ext cx="1134042" cy="464323"/>
            </a:xfrm>
            <a:custGeom>
              <a:avLst/>
              <a:gdLst/>
              <a:ahLst/>
              <a:cxnLst/>
              <a:rect r="r" b="b" t="t" l="l"/>
              <a:pathLst>
                <a:path h="464323" w="1134042">
                  <a:moveTo>
                    <a:pt x="0" y="0"/>
                  </a:moveTo>
                  <a:lnTo>
                    <a:pt x="1134042" y="0"/>
                  </a:lnTo>
                  <a:lnTo>
                    <a:pt x="1134042" y="464323"/>
                  </a:lnTo>
                  <a:lnTo>
                    <a:pt x="0" y="464323"/>
                  </a:lnTo>
                  <a:close/>
                </a:path>
              </a:pathLst>
            </a:custGeom>
            <a:solidFill>
              <a:srgbClr val="FFFFFF"/>
            </a:solidFill>
          </p:spPr>
        </p:sp>
        <p:sp>
          <p:nvSpPr>
            <p:cNvPr name="TextBox 18" id="18"/>
            <p:cNvSpPr txBox="true"/>
            <p:nvPr/>
          </p:nvSpPr>
          <p:spPr>
            <a:xfrm>
              <a:off x="0" y="-66675"/>
              <a:ext cx="1134042" cy="530998"/>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Online Requirements</a:t>
              </a:r>
            </a:p>
            <a:p>
              <a:pPr algn="ctr">
                <a:lnSpc>
                  <a:spcPts val="2600"/>
                </a:lnSpc>
              </a:pPr>
              <a:r>
                <a:rPr lang="en-US" sz="2000">
                  <a:solidFill>
                    <a:srgbClr val="000000"/>
                  </a:solidFill>
                  <a:latin typeface="Codec Pro"/>
                  <a:ea typeface="Codec Pro"/>
                  <a:cs typeface="Codec Pro"/>
                  <a:sym typeface="Codec Pro"/>
                </a:rPr>
                <a:t>Virtual try-on is essential. Key info: aesthetics, price, technical specs, prescription compatibility.</a:t>
              </a:r>
            </a:p>
            <a:p>
              <a:pPr algn="ctr">
                <a:lnSpc>
                  <a:spcPts val="260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C987C"/>
        </a:solidFill>
      </p:bgPr>
    </p:bg>
    <p:spTree>
      <p:nvGrpSpPr>
        <p:cNvPr id="1" name=""/>
        <p:cNvGrpSpPr/>
        <p:nvPr/>
      </p:nvGrpSpPr>
      <p:grpSpPr>
        <a:xfrm>
          <a:off x="0" y="0"/>
          <a:ext cx="0" cy="0"/>
          <a:chOff x="0" y="0"/>
          <a:chExt cx="0" cy="0"/>
        </a:xfrm>
      </p:grpSpPr>
      <p:sp>
        <p:nvSpPr>
          <p:cNvPr name="Freeform 2" id="2"/>
          <p:cNvSpPr/>
          <p:nvPr/>
        </p:nvSpPr>
        <p:spPr>
          <a:xfrm flipH="false" flipV="false" rot="0">
            <a:off x="2487132" y="2623628"/>
            <a:ext cx="13313735" cy="5325494"/>
          </a:xfrm>
          <a:custGeom>
            <a:avLst/>
            <a:gdLst/>
            <a:ahLst/>
            <a:cxnLst/>
            <a:rect r="r" b="b" t="t" l="l"/>
            <a:pathLst>
              <a:path h="5325494" w="13313735">
                <a:moveTo>
                  <a:pt x="0" y="0"/>
                </a:moveTo>
                <a:lnTo>
                  <a:pt x="13313736" y="0"/>
                </a:lnTo>
                <a:lnTo>
                  <a:pt x="13313736" y="5325494"/>
                </a:lnTo>
                <a:lnTo>
                  <a:pt x="0" y="53254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2901" y="3949419"/>
            <a:ext cx="14302199" cy="1616701"/>
          </a:xfrm>
          <a:prstGeom prst="rect">
            <a:avLst/>
          </a:prstGeom>
        </p:spPr>
        <p:txBody>
          <a:bodyPr anchor="t" rtlCol="false" tIns="0" lIns="0" bIns="0" rIns="0">
            <a:spAutoFit/>
          </a:bodyPr>
          <a:lstStyle/>
          <a:p>
            <a:pPr algn="ctr" marL="0" indent="0" lvl="0">
              <a:lnSpc>
                <a:spcPts val="10962"/>
              </a:lnSpc>
            </a:pPr>
            <a:r>
              <a:rPr lang="en-US" b="true" sz="10962">
                <a:solidFill>
                  <a:srgbClr val="FFFFFF"/>
                </a:solidFill>
                <a:latin typeface="Codec Pro Bold"/>
                <a:ea typeface="Codec Pro Bold"/>
                <a:cs typeface="Codec Pro Bold"/>
                <a:sym typeface="Codec Pro Bold"/>
              </a:rPr>
              <a:t>Personas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3990975" cy="10287000"/>
          </a:xfrm>
          <a:prstGeom prst="rect">
            <a:avLst/>
          </a:prstGeom>
          <a:solidFill>
            <a:srgbClr val="365236"/>
          </a:solidFill>
        </p:spPr>
      </p:sp>
      <p:grpSp>
        <p:nvGrpSpPr>
          <p:cNvPr name="Group 3" id="3"/>
          <p:cNvGrpSpPr/>
          <p:nvPr/>
        </p:nvGrpSpPr>
        <p:grpSpPr>
          <a:xfrm rot="0">
            <a:off x="430118" y="1028700"/>
            <a:ext cx="2977167" cy="3493270"/>
            <a:chOff x="0" y="0"/>
            <a:chExt cx="812800" cy="953702"/>
          </a:xfrm>
        </p:grpSpPr>
        <p:sp>
          <p:nvSpPr>
            <p:cNvPr name="Freeform 4" id="4"/>
            <p:cNvSpPr/>
            <p:nvPr/>
          </p:nvSpPr>
          <p:spPr>
            <a:xfrm flipH="false" flipV="false" rot="0">
              <a:off x="0" y="0"/>
              <a:ext cx="812800" cy="953702"/>
            </a:xfrm>
            <a:custGeom>
              <a:avLst/>
              <a:gdLst/>
              <a:ahLst/>
              <a:cxnLst/>
              <a:rect r="r" b="b" t="t" l="l"/>
              <a:pathLst>
                <a:path h="953702" w="812800">
                  <a:moveTo>
                    <a:pt x="187231" y="0"/>
                  </a:moveTo>
                  <a:lnTo>
                    <a:pt x="625569" y="0"/>
                  </a:lnTo>
                  <a:cubicBezTo>
                    <a:pt x="728974" y="0"/>
                    <a:pt x="812800" y="83826"/>
                    <a:pt x="812800" y="187231"/>
                  </a:cubicBezTo>
                  <a:lnTo>
                    <a:pt x="812800" y="766471"/>
                  </a:lnTo>
                  <a:cubicBezTo>
                    <a:pt x="812800" y="869876"/>
                    <a:pt x="728974" y="953702"/>
                    <a:pt x="625569" y="953702"/>
                  </a:cubicBezTo>
                  <a:lnTo>
                    <a:pt x="187231" y="953702"/>
                  </a:lnTo>
                  <a:cubicBezTo>
                    <a:pt x="83826" y="953702"/>
                    <a:pt x="0" y="869876"/>
                    <a:pt x="0" y="766471"/>
                  </a:cubicBezTo>
                  <a:lnTo>
                    <a:pt x="0" y="187231"/>
                  </a:lnTo>
                  <a:cubicBezTo>
                    <a:pt x="0" y="83826"/>
                    <a:pt x="83826" y="0"/>
                    <a:pt x="187231" y="0"/>
                  </a:cubicBezTo>
                  <a:close/>
                </a:path>
              </a:pathLst>
            </a:custGeom>
            <a:blipFill>
              <a:blip r:embed="rId2"/>
              <a:stretch>
                <a:fillRect l="-41385" t="-27596" r="-33130" b="-95643"/>
              </a:stretch>
            </a:blipFill>
          </p:spPr>
        </p:sp>
      </p:grpSp>
      <p:grpSp>
        <p:nvGrpSpPr>
          <p:cNvPr name="Group 5" id="5"/>
          <p:cNvGrpSpPr/>
          <p:nvPr/>
        </p:nvGrpSpPr>
        <p:grpSpPr>
          <a:xfrm rot="0">
            <a:off x="430118" y="4892661"/>
            <a:ext cx="2977167" cy="868822"/>
            <a:chOff x="0" y="0"/>
            <a:chExt cx="3969555" cy="1158430"/>
          </a:xfrm>
        </p:grpSpPr>
        <p:grpSp>
          <p:nvGrpSpPr>
            <p:cNvPr name="Group 6" id="6"/>
            <p:cNvGrpSpPr/>
            <p:nvPr/>
          </p:nvGrpSpPr>
          <p:grpSpPr>
            <a:xfrm rot="0">
              <a:off x="0" y="0"/>
              <a:ext cx="3969555" cy="1158430"/>
              <a:chOff x="0" y="0"/>
              <a:chExt cx="1365407" cy="398465"/>
            </a:xfrm>
          </p:grpSpPr>
          <p:sp>
            <p:nvSpPr>
              <p:cNvPr name="Freeform 7" id="7"/>
              <p:cNvSpPr/>
              <p:nvPr/>
            </p:nvSpPr>
            <p:spPr>
              <a:xfrm flipH="false" flipV="false" rot="0">
                <a:off x="0" y="0"/>
                <a:ext cx="1365408" cy="398465"/>
              </a:xfrm>
              <a:custGeom>
                <a:avLst/>
                <a:gdLst/>
                <a:ahLst/>
                <a:cxnLst/>
                <a:rect r="r" b="b" t="t" l="l"/>
                <a:pathLst>
                  <a:path h="398465" w="1365408">
                    <a:moveTo>
                      <a:pt x="199232" y="0"/>
                    </a:moveTo>
                    <a:lnTo>
                      <a:pt x="1166175" y="0"/>
                    </a:lnTo>
                    <a:cubicBezTo>
                      <a:pt x="1219015" y="0"/>
                      <a:pt x="1269690" y="20991"/>
                      <a:pt x="1307054" y="58354"/>
                    </a:cubicBezTo>
                    <a:cubicBezTo>
                      <a:pt x="1344417" y="95717"/>
                      <a:pt x="1365408" y="146393"/>
                      <a:pt x="1365408" y="199232"/>
                    </a:cubicBezTo>
                    <a:lnTo>
                      <a:pt x="1365408" y="199232"/>
                    </a:lnTo>
                    <a:cubicBezTo>
                      <a:pt x="1365408" y="252072"/>
                      <a:pt x="1344417" y="302748"/>
                      <a:pt x="1307054" y="340111"/>
                    </a:cubicBezTo>
                    <a:cubicBezTo>
                      <a:pt x="1269690" y="377474"/>
                      <a:pt x="1219015" y="398465"/>
                      <a:pt x="1166175" y="398465"/>
                    </a:cubicBezTo>
                    <a:lnTo>
                      <a:pt x="199232" y="398465"/>
                    </a:lnTo>
                    <a:cubicBezTo>
                      <a:pt x="146393" y="398465"/>
                      <a:pt x="95717" y="377474"/>
                      <a:pt x="58354" y="340111"/>
                    </a:cubicBezTo>
                    <a:cubicBezTo>
                      <a:pt x="20991" y="302748"/>
                      <a:pt x="0" y="252072"/>
                      <a:pt x="0" y="199232"/>
                    </a:cubicBezTo>
                    <a:lnTo>
                      <a:pt x="0" y="199232"/>
                    </a:lnTo>
                    <a:cubicBezTo>
                      <a:pt x="0" y="146393"/>
                      <a:pt x="20991" y="95717"/>
                      <a:pt x="58354" y="58354"/>
                    </a:cubicBezTo>
                    <a:cubicBezTo>
                      <a:pt x="95717" y="20991"/>
                      <a:pt x="146393" y="0"/>
                      <a:pt x="199232" y="0"/>
                    </a:cubicBezTo>
                    <a:close/>
                  </a:path>
                </a:pathLst>
              </a:custGeom>
              <a:solidFill>
                <a:srgbClr val="D6EAD6"/>
              </a:solidFill>
              <a:ln w="12700">
                <a:solidFill>
                  <a:srgbClr val="000000"/>
                </a:solidFill>
              </a:ln>
            </p:spPr>
          </p:sp>
        </p:grpSp>
        <p:sp>
          <p:nvSpPr>
            <p:cNvPr name="TextBox 8" id="8"/>
            <p:cNvSpPr txBox="true"/>
            <p:nvPr/>
          </p:nvSpPr>
          <p:spPr>
            <a:xfrm rot="0">
              <a:off x="557507" y="213608"/>
              <a:ext cx="2854542" cy="635964"/>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Codec Pro Bold"/>
                  <a:ea typeface="Codec Pro Bold"/>
                  <a:cs typeface="Codec Pro Bold"/>
                  <a:sym typeface="Codec Pro Bold"/>
                </a:rPr>
                <a:t>João Santos</a:t>
              </a:r>
            </a:p>
          </p:txBody>
        </p:sp>
      </p:grpSp>
      <p:sp>
        <p:nvSpPr>
          <p:cNvPr name="TextBox 9" id="9"/>
          <p:cNvSpPr txBox="true"/>
          <p:nvPr/>
        </p:nvSpPr>
        <p:spPr>
          <a:xfrm rot="0">
            <a:off x="646699" y="6637367"/>
            <a:ext cx="2544005" cy="2319137"/>
          </a:xfrm>
          <a:prstGeom prst="rect">
            <a:avLst/>
          </a:prstGeom>
        </p:spPr>
        <p:txBody>
          <a:bodyPr anchor="t" rtlCol="false" tIns="0" lIns="0" bIns="0" rIns="0">
            <a:spAutoFit/>
          </a:bodyPr>
          <a:lstStyle/>
          <a:p>
            <a:pPr algn="l" marL="479384" indent="-239692" lvl="1">
              <a:lnSpc>
                <a:spcPts val="3108"/>
              </a:lnSpc>
              <a:buFont typeface="Arial"/>
              <a:buChar char="•"/>
            </a:pPr>
            <a:r>
              <a:rPr lang="en-US" sz="2220">
                <a:solidFill>
                  <a:srgbClr val="FFFFFF"/>
                </a:solidFill>
                <a:latin typeface="Codec Pro"/>
                <a:ea typeface="Codec Pro"/>
                <a:cs typeface="Codec Pro"/>
                <a:sym typeface="Codec Pro"/>
              </a:rPr>
              <a:t>28 years old</a:t>
            </a:r>
          </a:p>
          <a:p>
            <a:pPr algn="l" marL="479384" indent="-239692" lvl="1">
              <a:lnSpc>
                <a:spcPts val="3108"/>
              </a:lnSpc>
              <a:buFont typeface="Arial"/>
              <a:buChar char="•"/>
            </a:pPr>
            <a:r>
              <a:rPr lang="en-US" sz="2220">
                <a:solidFill>
                  <a:srgbClr val="FFFFFF"/>
                </a:solidFill>
                <a:latin typeface="Codec Pro"/>
                <a:ea typeface="Codec Pro"/>
                <a:cs typeface="Codec Pro"/>
                <a:sym typeface="Codec Pro"/>
              </a:rPr>
              <a:t>Male</a:t>
            </a:r>
          </a:p>
          <a:p>
            <a:pPr algn="l" marL="479384" indent="-239692" lvl="1">
              <a:lnSpc>
                <a:spcPts val="3108"/>
              </a:lnSpc>
              <a:buFont typeface="Arial"/>
              <a:buChar char="•"/>
            </a:pPr>
            <a:r>
              <a:rPr lang="en-US" sz="2220">
                <a:solidFill>
                  <a:srgbClr val="FFFFFF"/>
                </a:solidFill>
                <a:latin typeface="Codec Pro"/>
                <a:ea typeface="Codec Pro"/>
                <a:cs typeface="Codec Pro"/>
                <a:sym typeface="Codec Pro"/>
              </a:rPr>
              <a:t>IT Developer</a:t>
            </a:r>
          </a:p>
          <a:p>
            <a:pPr algn="l" marL="479384" indent="-239692" lvl="1">
              <a:lnSpc>
                <a:spcPts val="3108"/>
              </a:lnSpc>
              <a:buFont typeface="Arial"/>
              <a:buChar char="•"/>
            </a:pPr>
            <a:r>
              <a:rPr lang="en-US" sz="2220">
                <a:solidFill>
                  <a:srgbClr val="FFFFFF"/>
                </a:solidFill>
                <a:latin typeface="Codec Pro"/>
                <a:ea typeface="Codec Pro"/>
                <a:cs typeface="Codec Pro"/>
                <a:sym typeface="Codec Pro"/>
              </a:rPr>
              <a:t>Lives in Porto, Portugal</a:t>
            </a:r>
          </a:p>
          <a:p>
            <a:pPr algn="l">
              <a:lnSpc>
                <a:spcPts val="2688"/>
              </a:lnSpc>
              <a:spcBef>
                <a:spcPct val="0"/>
              </a:spcBef>
            </a:pPr>
            <a:r>
              <a:rPr lang="en-US" sz="1920">
                <a:solidFill>
                  <a:srgbClr val="FFFFFF"/>
                </a:solidFill>
                <a:latin typeface="Codec Pro"/>
                <a:ea typeface="Codec Pro"/>
                <a:cs typeface="Codec Pro"/>
                <a:sym typeface="Codec Pro"/>
              </a:rPr>
              <a:t> </a:t>
            </a:r>
          </a:p>
        </p:txBody>
      </p:sp>
      <p:sp>
        <p:nvSpPr>
          <p:cNvPr name="TextBox 10" id="10"/>
          <p:cNvSpPr txBox="true"/>
          <p:nvPr/>
        </p:nvSpPr>
        <p:spPr>
          <a:xfrm rot="0">
            <a:off x="5442073" y="1361872"/>
            <a:ext cx="6146292" cy="20186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odec Pro"/>
                <a:ea typeface="Codec Pro"/>
                <a:cs typeface="Codec Pro"/>
                <a:sym typeface="Codec Pro"/>
              </a:rPr>
              <a:t>João started wearing glasses in university. He's tech-savvy and comfortable with online shopping for most products, but has only purchased eyewear in physical stores. He's open to trying new shopping methods if they offer convenience without compromising quality.</a:t>
            </a:r>
          </a:p>
        </p:txBody>
      </p:sp>
      <p:grpSp>
        <p:nvGrpSpPr>
          <p:cNvPr name="Group 11" id="11"/>
          <p:cNvGrpSpPr/>
          <p:nvPr/>
        </p:nvGrpSpPr>
        <p:grpSpPr>
          <a:xfrm rot="0">
            <a:off x="5016150" y="3637712"/>
            <a:ext cx="6881759" cy="577978"/>
            <a:chOff x="0" y="0"/>
            <a:chExt cx="9175679" cy="770638"/>
          </a:xfrm>
        </p:grpSpPr>
        <p:grpSp>
          <p:nvGrpSpPr>
            <p:cNvPr name="Group 12" id="12"/>
            <p:cNvGrpSpPr/>
            <p:nvPr/>
          </p:nvGrpSpPr>
          <p:grpSpPr>
            <a:xfrm rot="0">
              <a:off x="0" y="0"/>
              <a:ext cx="9175679" cy="770638"/>
              <a:chOff x="0" y="0"/>
              <a:chExt cx="2662669" cy="223630"/>
            </a:xfrm>
          </p:grpSpPr>
          <p:sp>
            <p:nvSpPr>
              <p:cNvPr name="Freeform 13" id="13"/>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14" id="14"/>
            <p:cNvSpPr txBox="true"/>
            <p:nvPr/>
          </p:nvSpPr>
          <p:spPr>
            <a:xfrm rot="0">
              <a:off x="567897" y="-22775"/>
              <a:ext cx="5844218" cy="701888"/>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Behaviors</a:t>
              </a:r>
            </a:p>
          </p:txBody>
        </p:sp>
      </p:grpSp>
      <p:sp>
        <p:nvSpPr>
          <p:cNvPr name="TextBox 15" id="15"/>
          <p:cNvSpPr txBox="true"/>
          <p:nvPr/>
        </p:nvSpPr>
        <p:spPr>
          <a:xfrm rot="0">
            <a:off x="5442073" y="4482390"/>
            <a:ext cx="6146292" cy="235204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Researches products thoroughly online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Price-conscious but willing to invest in quality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Reads multiple reviews before making decisions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Updates his eyewear primarily when his prescription changes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Values efficiency in shopping experiences</a:t>
            </a:r>
          </a:p>
          <a:p>
            <a:pPr algn="l">
              <a:lnSpc>
                <a:spcPts val="2659"/>
              </a:lnSpc>
              <a:spcBef>
                <a:spcPct val="0"/>
              </a:spcBef>
            </a:pPr>
          </a:p>
        </p:txBody>
      </p:sp>
      <p:grpSp>
        <p:nvGrpSpPr>
          <p:cNvPr name="Group 16" id="16"/>
          <p:cNvGrpSpPr/>
          <p:nvPr/>
        </p:nvGrpSpPr>
        <p:grpSpPr>
          <a:xfrm rot="0">
            <a:off x="5016150" y="589263"/>
            <a:ext cx="6881759" cy="577978"/>
            <a:chOff x="0" y="0"/>
            <a:chExt cx="2662669" cy="223630"/>
          </a:xfrm>
        </p:grpSpPr>
        <p:sp>
          <p:nvSpPr>
            <p:cNvPr name="Freeform 17" id="17"/>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18" id="18"/>
          <p:cNvSpPr txBox="true"/>
          <p:nvPr/>
        </p:nvSpPr>
        <p:spPr>
          <a:xfrm rot="0">
            <a:off x="5442073" y="543607"/>
            <a:ext cx="4383164"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About the User</a:t>
            </a:r>
          </a:p>
        </p:txBody>
      </p:sp>
      <p:sp>
        <p:nvSpPr>
          <p:cNvPr name="TextBox 19" id="19"/>
          <p:cNvSpPr txBox="true"/>
          <p:nvPr/>
        </p:nvSpPr>
        <p:spPr>
          <a:xfrm rot="0">
            <a:off x="12757445" y="1361872"/>
            <a:ext cx="4383164" cy="301879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Finding modern, minimalist frames that suit his style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Convenience and time-saving shopping options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Technical information about products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Value for money with loyalty benefits</a:t>
            </a:r>
          </a:p>
          <a:p>
            <a:pPr algn="l">
              <a:lnSpc>
                <a:spcPts val="2659"/>
              </a:lnSpc>
              <a:spcBef>
                <a:spcPct val="0"/>
              </a:spcBef>
            </a:pPr>
          </a:p>
        </p:txBody>
      </p:sp>
      <p:grpSp>
        <p:nvGrpSpPr>
          <p:cNvPr name="Group 20" id="20"/>
          <p:cNvGrpSpPr/>
          <p:nvPr/>
        </p:nvGrpSpPr>
        <p:grpSpPr>
          <a:xfrm rot="0">
            <a:off x="12420567" y="589263"/>
            <a:ext cx="4976812" cy="577978"/>
            <a:chOff x="0" y="0"/>
            <a:chExt cx="1925613" cy="223630"/>
          </a:xfrm>
        </p:grpSpPr>
        <p:sp>
          <p:nvSpPr>
            <p:cNvPr name="Freeform 21" id="21"/>
            <p:cNvSpPr/>
            <p:nvPr/>
          </p:nvSpPr>
          <p:spPr>
            <a:xfrm flipH="false" flipV="false" rot="0">
              <a:off x="0" y="0"/>
              <a:ext cx="1925613" cy="223630"/>
            </a:xfrm>
            <a:custGeom>
              <a:avLst/>
              <a:gdLst/>
              <a:ahLst/>
              <a:cxnLst/>
              <a:rect r="r" b="b" t="t" l="l"/>
              <a:pathLst>
                <a:path h="223630" w="1925613">
                  <a:moveTo>
                    <a:pt x="111815" y="0"/>
                  </a:moveTo>
                  <a:lnTo>
                    <a:pt x="1813798" y="0"/>
                  </a:lnTo>
                  <a:cubicBezTo>
                    <a:pt x="1875552" y="0"/>
                    <a:pt x="1925613" y="50061"/>
                    <a:pt x="1925613" y="111815"/>
                  </a:cubicBezTo>
                  <a:lnTo>
                    <a:pt x="1925613" y="111815"/>
                  </a:lnTo>
                  <a:cubicBezTo>
                    <a:pt x="1925613" y="141470"/>
                    <a:pt x="1913832" y="169910"/>
                    <a:pt x="1892863" y="190880"/>
                  </a:cubicBezTo>
                  <a:cubicBezTo>
                    <a:pt x="1871894" y="211849"/>
                    <a:pt x="1843453" y="223630"/>
                    <a:pt x="1813798"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22" id="22"/>
          <p:cNvSpPr txBox="true"/>
          <p:nvPr/>
        </p:nvSpPr>
        <p:spPr>
          <a:xfrm rot="0">
            <a:off x="12923930" y="540181"/>
            <a:ext cx="2191582"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Motivations</a:t>
            </a:r>
          </a:p>
        </p:txBody>
      </p:sp>
      <p:sp>
        <p:nvSpPr>
          <p:cNvPr name="TextBox 23" id="23"/>
          <p:cNvSpPr txBox="true"/>
          <p:nvPr/>
        </p:nvSpPr>
        <p:spPr>
          <a:xfrm rot="0">
            <a:off x="12923930" y="5366648"/>
            <a:ext cx="4383164" cy="368554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Easy-to-use virtual try-on technology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Detailed technical specifications about frames and lenses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Ability to upload his prescription securely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Flexible customer service options including chat</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Personalized recommendations based on face shape and style</a:t>
            </a:r>
          </a:p>
          <a:p>
            <a:pPr algn="l">
              <a:lnSpc>
                <a:spcPts val="2659"/>
              </a:lnSpc>
              <a:spcBef>
                <a:spcPct val="0"/>
              </a:spcBef>
            </a:pPr>
          </a:p>
        </p:txBody>
      </p:sp>
      <p:grpSp>
        <p:nvGrpSpPr>
          <p:cNvPr name="Group 24" id="24"/>
          <p:cNvGrpSpPr/>
          <p:nvPr/>
        </p:nvGrpSpPr>
        <p:grpSpPr>
          <a:xfrm rot="0">
            <a:off x="12420567" y="4521970"/>
            <a:ext cx="4976812" cy="577978"/>
            <a:chOff x="0" y="0"/>
            <a:chExt cx="1925613" cy="223630"/>
          </a:xfrm>
        </p:grpSpPr>
        <p:sp>
          <p:nvSpPr>
            <p:cNvPr name="Freeform 25" id="25"/>
            <p:cNvSpPr/>
            <p:nvPr/>
          </p:nvSpPr>
          <p:spPr>
            <a:xfrm flipH="false" flipV="false" rot="0">
              <a:off x="0" y="0"/>
              <a:ext cx="1925613" cy="223630"/>
            </a:xfrm>
            <a:custGeom>
              <a:avLst/>
              <a:gdLst/>
              <a:ahLst/>
              <a:cxnLst/>
              <a:rect r="r" b="b" t="t" l="l"/>
              <a:pathLst>
                <a:path h="223630" w="1925613">
                  <a:moveTo>
                    <a:pt x="111815" y="0"/>
                  </a:moveTo>
                  <a:lnTo>
                    <a:pt x="1813798" y="0"/>
                  </a:lnTo>
                  <a:cubicBezTo>
                    <a:pt x="1875552" y="0"/>
                    <a:pt x="1925613" y="50061"/>
                    <a:pt x="1925613" y="111815"/>
                  </a:cubicBezTo>
                  <a:lnTo>
                    <a:pt x="1925613" y="111815"/>
                  </a:lnTo>
                  <a:cubicBezTo>
                    <a:pt x="1925613" y="141470"/>
                    <a:pt x="1913832" y="169910"/>
                    <a:pt x="1892863" y="190880"/>
                  </a:cubicBezTo>
                  <a:cubicBezTo>
                    <a:pt x="1871894" y="211849"/>
                    <a:pt x="1843453" y="223630"/>
                    <a:pt x="1813798"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26" id="26"/>
          <p:cNvSpPr txBox="true"/>
          <p:nvPr/>
        </p:nvSpPr>
        <p:spPr>
          <a:xfrm rot="0">
            <a:off x="12923930" y="4476313"/>
            <a:ext cx="2358066"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Goals/Needs</a:t>
            </a:r>
          </a:p>
        </p:txBody>
      </p:sp>
      <p:grpSp>
        <p:nvGrpSpPr>
          <p:cNvPr name="Group 27" id="27"/>
          <p:cNvGrpSpPr/>
          <p:nvPr/>
        </p:nvGrpSpPr>
        <p:grpSpPr>
          <a:xfrm rot="0">
            <a:off x="5016150" y="6758865"/>
            <a:ext cx="6881759" cy="577978"/>
            <a:chOff x="0" y="0"/>
            <a:chExt cx="9175679" cy="770638"/>
          </a:xfrm>
        </p:grpSpPr>
        <p:grpSp>
          <p:nvGrpSpPr>
            <p:cNvPr name="Group 28" id="28"/>
            <p:cNvGrpSpPr/>
            <p:nvPr/>
          </p:nvGrpSpPr>
          <p:grpSpPr>
            <a:xfrm rot="0">
              <a:off x="0" y="0"/>
              <a:ext cx="9175679" cy="770638"/>
              <a:chOff x="0" y="0"/>
              <a:chExt cx="2662669" cy="223630"/>
            </a:xfrm>
          </p:grpSpPr>
          <p:sp>
            <p:nvSpPr>
              <p:cNvPr name="Freeform 29" id="29"/>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30" id="30"/>
            <p:cNvSpPr txBox="true"/>
            <p:nvPr/>
          </p:nvSpPr>
          <p:spPr>
            <a:xfrm rot="0">
              <a:off x="567897" y="-22775"/>
              <a:ext cx="5844218" cy="701888"/>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Pain Points</a:t>
              </a:r>
            </a:p>
          </p:txBody>
        </p:sp>
      </p:grpSp>
      <p:sp>
        <p:nvSpPr>
          <p:cNvPr name="TextBox 31" id="31"/>
          <p:cNvSpPr txBox="true"/>
          <p:nvPr/>
        </p:nvSpPr>
        <p:spPr>
          <a:xfrm rot="0">
            <a:off x="5442073" y="7603544"/>
            <a:ext cx="6146292" cy="235204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Worried about accuracy of online prescriptions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Concerned about the return process if glasses don't fit properly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Dislikes frequent marketing communications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Limited time for in-person shopping appointments</a:t>
            </a:r>
          </a:p>
          <a:p>
            <a:pPr algn="l">
              <a:lnSpc>
                <a:spcPts val="26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3990975" cy="10287000"/>
          </a:xfrm>
          <a:prstGeom prst="rect">
            <a:avLst/>
          </a:prstGeom>
          <a:solidFill>
            <a:srgbClr val="365236"/>
          </a:solidFill>
        </p:spPr>
      </p:sp>
      <p:grpSp>
        <p:nvGrpSpPr>
          <p:cNvPr name="Group 3" id="3"/>
          <p:cNvGrpSpPr/>
          <p:nvPr/>
        </p:nvGrpSpPr>
        <p:grpSpPr>
          <a:xfrm rot="0">
            <a:off x="430118" y="1028700"/>
            <a:ext cx="2977167" cy="3448884"/>
            <a:chOff x="0" y="0"/>
            <a:chExt cx="3969555" cy="4598512"/>
          </a:xfrm>
        </p:grpSpPr>
        <p:pic>
          <p:nvPicPr>
            <p:cNvPr name="Picture 4" id="4"/>
            <p:cNvPicPr>
              <a:picLocks noChangeAspect="true"/>
            </p:cNvPicPr>
            <p:nvPr/>
          </p:nvPicPr>
          <p:blipFill>
            <a:blip r:embed="rId2"/>
            <a:srcRect l="21451" t="0" r="27438" b="11298"/>
            <a:stretch>
              <a:fillRect/>
            </a:stretch>
          </p:blipFill>
          <p:spPr>
            <a:xfrm flipH="false" flipV="false">
              <a:off x="0" y="0"/>
              <a:ext cx="3969555" cy="4598512"/>
            </a:xfrm>
            <a:prstGeom prst="rect">
              <a:avLst/>
            </a:prstGeom>
          </p:spPr>
        </p:pic>
      </p:grpSp>
      <p:grpSp>
        <p:nvGrpSpPr>
          <p:cNvPr name="Group 5" id="5"/>
          <p:cNvGrpSpPr/>
          <p:nvPr/>
        </p:nvGrpSpPr>
        <p:grpSpPr>
          <a:xfrm rot="0">
            <a:off x="430118" y="4892661"/>
            <a:ext cx="2977167" cy="868822"/>
            <a:chOff x="0" y="0"/>
            <a:chExt cx="1365407" cy="398465"/>
          </a:xfrm>
        </p:grpSpPr>
        <p:sp>
          <p:nvSpPr>
            <p:cNvPr name="Freeform 6" id="6"/>
            <p:cNvSpPr/>
            <p:nvPr/>
          </p:nvSpPr>
          <p:spPr>
            <a:xfrm flipH="false" flipV="false" rot="0">
              <a:off x="0" y="0"/>
              <a:ext cx="1365408" cy="398465"/>
            </a:xfrm>
            <a:custGeom>
              <a:avLst/>
              <a:gdLst/>
              <a:ahLst/>
              <a:cxnLst/>
              <a:rect r="r" b="b" t="t" l="l"/>
              <a:pathLst>
                <a:path h="398465" w="1365408">
                  <a:moveTo>
                    <a:pt x="199232" y="0"/>
                  </a:moveTo>
                  <a:lnTo>
                    <a:pt x="1166175" y="0"/>
                  </a:lnTo>
                  <a:cubicBezTo>
                    <a:pt x="1219015" y="0"/>
                    <a:pt x="1269690" y="20991"/>
                    <a:pt x="1307054" y="58354"/>
                  </a:cubicBezTo>
                  <a:cubicBezTo>
                    <a:pt x="1344417" y="95717"/>
                    <a:pt x="1365408" y="146393"/>
                    <a:pt x="1365408" y="199232"/>
                  </a:cubicBezTo>
                  <a:lnTo>
                    <a:pt x="1365408" y="199232"/>
                  </a:lnTo>
                  <a:cubicBezTo>
                    <a:pt x="1365408" y="252072"/>
                    <a:pt x="1344417" y="302748"/>
                    <a:pt x="1307054" y="340111"/>
                  </a:cubicBezTo>
                  <a:cubicBezTo>
                    <a:pt x="1269690" y="377474"/>
                    <a:pt x="1219015" y="398465"/>
                    <a:pt x="1166175" y="398465"/>
                  </a:cubicBezTo>
                  <a:lnTo>
                    <a:pt x="199232" y="398465"/>
                  </a:lnTo>
                  <a:cubicBezTo>
                    <a:pt x="146393" y="398465"/>
                    <a:pt x="95717" y="377474"/>
                    <a:pt x="58354" y="340111"/>
                  </a:cubicBezTo>
                  <a:cubicBezTo>
                    <a:pt x="20991" y="302748"/>
                    <a:pt x="0" y="252072"/>
                    <a:pt x="0" y="199232"/>
                  </a:cubicBezTo>
                  <a:lnTo>
                    <a:pt x="0" y="199232"/>
                  </a:lnTo>
                  <a:cubicBezTo>
                    <a:pt x="0" y="146393"/>
                    <a:pt x="20991" y="95717"/>
                    <a:pt x="58354" y="58354"/>
                  </a:cubicBezTo>
                  <a:cubicBezTo>
                    <a:pt x="95717" y="20991"/>
                    <a:pt x="146393" y="0"/>
                    <a:pt x="199232" y="0"/>
                  </a:cubicBezTo>
                  <a:close/>
                </a:path>
              </a:pathLst>
            </a:custGeom>
            <a:solidFill>
              <a:srgbClr val="D6EAD6"/>
            </a:solidFill>
            <a:ln w="12700">
              <a:solidFill>
                <a:srgbClr val="000000"/>
              </a:solidFill>
            </a:ln>
          </p:spPr>
        </p:sp>
      </p:grpSp>
      <p:sp>
        <p:nvSpPr>
          <p:cNvPr name="TextBox 7" id="7"/>
          <p:cNvSpPr txBox="true"/>
          <p:nvPr/>
        </p:nvSpPr>
        <p:spPr>
          <a:xfrm rot="0">
            <a:off x="747473" y="5029055"/>
            <a:ext cx="2342455" cy="50078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Codec Pro Bold"/>
                <a:ea typeface="Codec Pro Bold"/>
                <a:cs typeface="Codec Pro Bold"/>
                <a:sym typeface="Codec Pro Bold"/>
              </a:rPr>
              <a:t>Maria Oliveira</a:t>
            </a:r>
          </a:p>
        </p:txBody>
      </p:sp>
      <p:sp>
        <p:nvSpPr>
          <p:cNvPr name="TextBox 8" id="8"/>
          <p:cNvSpPr txBox="true"/>
          <p:nvPr/>
        </p:nvSpPr>
        <p:spPr>
          <a:xfrm rot="0">
            <a:off x="646699" y="6637367"/>
            <a:ext cx="2544005" cy="2709662"/>
          </a:xfrm>
          <a:prstGeom prst="rect">
            <a:avLst/>
          </a:prstGeom>
        </p:spPr>
        <p:txBody>
          <a:bodyPr anchor="t" rtlCol="false" tIns="0" lIns="0" bIns="0" rIns="0">
            <a:spAutoFit/>
          </a:bodyPr>
          <a:lstStyle/>
          <a:p>
            <a:pPr algn="l" marL="479384" indent="-239692" lvl="1">
              <a:lnSpc>
                <a:spcPts val="3108"/>
              </a:lnSpc>
              <a:buFont typeface="Arial"/>
              <a:buChar char="•"/>
            </a:pPr>
            <a:r>
              <a:rPr lang="en-US" sz="2220">
                <a:solidFill>
                  <a:srgbClr val="FFFFFF"/>
                </a:solidFill>
                <a:latin typeface="Codec Pro"/>
                <a:ea typeface="Codec Pro"/>
                <a:cs typeface="Codec Pro"/>
                <a:sym typeface="Codec Pro"/>
              </a:rPr>
              <a:t>42 years old</a:t>
            </a:r>
          </a:p>
          <a:p>
            <a:pPr algn="l" marL="479384" indent="-239692" lvl="1">
              <a:lnSpc>
                <a:spcPts val="3108"/>
              </a:lnSpc>
              <a:buFont typeface="Arial"/>
              <a:buChar char="•"/>
            </a:pPr>
            <a:r>
              <a:rPr lang="en-US" sz="2220">
                <a:solidFill>
                  <a:srgbClr val="FFFFFF"/>
                </a:solidFill>
                <a:latin typeface="Codec Pro"/>
                <a:ea typeface="Codec Pro"/>
                <a:cs typeface="Codec Pro"/>
                <a:sym typeface="Codec Pro"/>
              </a:rPr>
              <a:t>Fem</a:t>
            </a:r>
            <a:r>
              <a:rPr lang="en-US" sz="2220">
                <a:solidFill>
                  <a:srgbClr val="FFFFFF"/>
                </a:solidFill>
                <a:latin typeface="Codec Pro"/>
                <a:ea typeface="Codec Pro"/>
                <a:cs typeface="Codec Pro"/>
                <a:sym typeface="Codec Pro"/>
              </a:rPr>
              <a:t>ale</a:t>
            </a:r>
          </a:p>
          <a:p>
            <a:pPr algn="l" marL="479384" indent="-239692" lvl="1">
              <a:lnSpc>
                <a:spcPts val="3108"/>
              </a:lnSpc>
              <a:buFont typeface="Arial"/>
              <a:buChar char="•"/>
            </a:pPr>
            <a:r>
              <a:rPr lang="en-US" sz="2220">
                <a:solidFill>
                  <a:srgbClr val="FFFFFF"/>
                </a:solidFill>
                <a:latin typeface="Codec Pro"/>
                <a:ea typeface="Codec Pro"/>
                <a:cs typeface="Codec Pro"/>
                <a:sym typeface="Codec Pro"/>
              </a:rPr>
              <a:t>Marketing Manager</a:t>
            </a:r>
          </a:p>
          <a:p>
            <a:pPr algn="l" marL="479384" indent="-239692" lvl="1">
              <a:lnSpc>
                <a:spcPts val="3108"/>
              </a:lnSpc>
              <a:buFont typeface="Arial"/>
              <a:buChar char="•"/>
            </a:pPr>
            <a:r>
              <a:rPr lang="en-US" sz="2220">
                <a:solidFill>
                  <a:srgbClr val="FFFFFF"/>
                </a:solidFill>
                <a:latin typeface="Codec Pro"/>
                <a:ea typeface="Codec Pro"/>
                <a:cs typeface="Codec Pro"/>
                <a:sym typeface="Codec Pro"/>
              </a:rPr>
              <a:t>Lives in Lisbon, Portugal</a:t>
            </a:r>
          </a:p>
          <a:p>
            <a:pPr algn="l">
              <a:lnSpc>
                <a:spcPts val="2688"/>
              </a:lnSpc>
              <a:spcBef>
                <a:spcPct val="0"/>
              </a:spcBef>
            </a:pPr>
            <a:r>
              <a:rPr lang="en-US" sz="1920">
                <a:solidFill>
                  <a:srgbClr val="FFFFFF"/>
                </a:solidFill>
                <a:latin typeface="Codec Pro"/>
                <a:ea typeface="Codec Pro"/>
                <a:cs typeface="Codec Pro"/>
                <a:sym typeface="Codec Pro"/>
              </a:rPr>
              <a:t> </a:t>
            </a:r>
          </a:p>
        </p:txBody>
      </p:sp>
      <p:sp>
        <p:nvSpPr>
          <p:cNvPr name="TextBox 9" id="9"/>
          <p:cNvSpPr txBox="true"/>
          <p:nvPr/>
        </p:nvSpPr>
        <p:spPr>
          <a:xfrm rot="0">
            <a:off x="5442073" y="1361872"/>
            <a:ext cx="6146292" cy="16852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odec Pro"/>
                <a:ea typeface="Codec Pro"/>
                <a:cs typeface="Codec Pro"/>
                <a:sym typeface="Codec Pro"/>
              </a:rPr>
              <a:t>Maria has been wearing prescription glasses for over 20 years. She purchases new frames every 2-3 years, usually when her prescription changes or when she wants to update her style. She values quality and durability but is also conscious about price.</a:t>
            </a:r>
          </a:p>
        </p:txBody>
      </p:sp>
      <p:grpSp>
        <p:nvGrpSpPr>
          <p:cNvPr name="Group 10" id="10"/>
          <p:cNvGrpSpPr/>
          <p:nvPr/>
        </p:nvGrpSpPr>
        <p:grpSpPr>
          <a:xfrm rot="0">
            <a:off x="5016150" y="3637712"/>
            <a:ext cx="6881759" cy="577978"/>
            <a:chOff x="0" y="0"/>
            <a:chExt cx="9175679" cy="770638"/>
          </a:xfrm>
        </p:grpSpPr>
        <p:grpSp>
          <p:nvGrpSpPr>
            <p:cNvPr name="Group 11" id="11"/>
            <p:cNvGrpSpPr/>
            <p:nvPr/>
          </p:nvGrpSpPr>
          <p:grpSpPr>
            <a:xfrm rot="0">
              <a:off x="0" y="0"/>
              <a:ext cx="9175679" cy="770638"/>
              <a:chOff x="0" y="0"/>
              <a:chExt cx="2662669" cy="223630"/>
            </a:xfrm>
          </p:grpSpPr>
          <p:sp>
            <p:nvSpPr>
              <p:cNvPr name="Freeform 12" id="12"/>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13" id="13"/>
            <p:cNvSpPr txBox="true"/>
            <p:nvPr/>
          </p:nvSpPr>
          <p:spPr>
            <a:xfrm rot="0">
              <a:off x="567897" y="-22775"/>
              <a:ext cx="5844218" cy="701888"/>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Behaviors</a:t>
              </a:r>
            </a:p>
          </p:txBody>
        </p:sp>
      </p:grpSp>
      <p:sp>
        <p:nvSpPr>
          <p:cNvPr name="TextBox 14" id="14"/>
          <p:cNvSpPr txBox="true"/>
          <p:nvPr/>
        </p:nvSpPr>
        <p:spPr>
          <a:xfrm rot="0">
            <a:off x="5442073" y="4482390"/>
            <a:ext cx="6146292" cy="235204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Shops exclusively at physical optical stores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Researches options online before visiting stores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Relies heavily on reviews and recommendations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Prefers to try on multiple frames before deciding</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Concerned about how glasses complement her professional appearance</a:t>
            </a:r>
          </a:p>
          <a:p>
            <a:pPr algn="l">
              <a:lnSpc>
                <a:spcPts val="2659"/>
              </a:lnSpc>
              <a:spcBef>
                <a:spcPct val="0"/>
              </a:spcBef>
            </a:pPr>
          </a:p>
        </p:txBody>
      </p:sp>
      <p:grpSp>
        <p:nvGrpSpPr>
          <p:cNvPr name="Group 15" id="15"/>
          <p:cNvGrpSpPr/>
          <p:nvPr/>
        </p:nvGrpSpPr>
        <p:grpSpPr>
          <a:xfrm rot="0">
            <a:off x="5016150" y="589263"/>
            <a:ext cx="6881759" cy="577978"/>
            <a:chOff x="0" y="0"/>
            <a:chExt cx="2662669" cy="223630"/>
          </a:xfrm>
        </p:grpSpPr>
        <p:sp>
          <p:nvSpPr>
            <p:cNvPr name="Freeform 16" id="16"/>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17" id="17"/>
          <p:cNvSpPr txBox="true"/>
          <p:nvPr/>
        </p:nvSpPr>
        <p:spPr>
          <a:xfrm rot="0">
            <a:off x="5442073" y="543607"/>
            <a:ext cx="4383164"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About the User</a:t>
            </a:r>
          </a:p>
        </p:txBody>
      </p:sp>
      <p:sp>
        <p:nvSpPr>
          <p:cNvPr name="TextBox 18" id="18"/>
          <p:cNvSpPr txBox="true"/>
          <p:nvPr/>
        </p:nvSpPr>
        <p:spPr>
          <a:xfrm rot="0">
            <a:off x="12757445" y="1361872"/>
            <a:ext cx="4383164" cy="2685415"/>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Finding stylish frames that suit her face shape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Ensuring comfort for all-day wear</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Getting good value for money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Maintaining a professional appearance while expressing personal style</a:t>
            </a:r>
          </a:p>
          <a:p>
            <a:pPr algn="l">
              <a:lnSpc>
                <a:spcPts val="2659"/>
              </a:lnSpc>
              <a:spcBef>
                <a:spcPct val="0"/>
              </a:spcBef>
            </a:pPr>
          </a:p>
        </p:txBody>
      </p:sp>
      <p:grpSp>
        <p:nvGrpSpPr>
          <p:cNvPr name="Group 19" id="19"/>
          <p:cNvGrpSpPr/>
          <p:nvPr/>
        </p:nvGrpSpPr>
        <p:grpSpPr>
          <a:xfrm rot="0">
            <a:off x="12420567" y="589263"/>
            <a:ext cx="4976812" cy="577978"/>
            <a:chOff x="0" y="0"/>
            <a:chExt cx="1925613" cy="223630"/>
          </a:xfrm>
        </p:grpSpPr>
        <p:sp>
          <p:nvSpPr>
            <p:cNvPr name="Freeform 20" id="20"/>
            <p:cNvSpPr/>
            <p:nvPr/>
          </p:nvSpPr>
          <p:spPr>
            <a:xfrm flipH="false" flipV="false" rot="0">
              <a:off x="0" y="0"/>
              <a:ext cx="1925613" cy="223630"/>
            </a:xfrm>
            <a:custGeom>
              <a:avLst/>
              <a:gdLst/>
              <a:ahLst/>
              <a:cxnLst/>
              <a:rect r="r" b="b" t="t" l="l"/>
              <a:pathLst>
                <a:path h="223630" w="1925613">
                  <a:moveTo>
                    <a:pt x="111815" y="0"/>
                  </a:moveTo>
                  <a:lnTo>
                    <a:pt x="1813798" y="0"/>
                  </a:lnTo>
                  <a:cubicBezTo>
                    <a:pt x="1875552" y="0"/>
                    <a:pt x="1925613" y="50061"/>
                    <a:pt x="1925613" y="111815"/>
                  </a:cubicBezTo>
                  <a:lnTo>
                    <a:pt x="1925613" y="111815"/>
                  </a:lnTo>
                  <a:cubicBezTo>
                    <a:pt x="1925613" y="141470"/>
                    <a:pt x="1913832" y="169910"/>
                    <a:pt x="1892863" y="190880"/>
                  </a:cubicBezTo>
                  <a:cubicBezTo>
                    <a:pt x="1871894" y="211849"/>
                    <a:pt x="1843453" y="223630"/>
                    <a:pt x="1813798"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21" id="21"/>
          <p:cNvSpPr txBox="true"/>
          <p:nvPr/>
        </p:nvSpPr>
        <p:spPr>
          <a:xfrm rot="0">
            <a:off x="12923930" y="540181"/>
            <a:ext cx="2191582"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Motivations</a:t>
            </a:r>
          </a:p>
        </p:txBody>
      </p:sp>
      <p:sp>
        <p:nvSpPr>
          <p:cNvPr name="TextBox 22" id="22"/>
          <p:cNvSpPr txBox="true"/>
          <p:nvPr/>
        </p:nvSpPr>
        <p:spPr>
          <a:xfrm rot="0">
            <a:off x="12923930" y="5366648"/>
            <a:ext cx="4383164" cy="368554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Convenient way to browse options before visiting a store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Ability to visualize how frames would look on her face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Clear information about frame materials, weight, and durability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Transparent pricing including lens options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Expert advice on which frames suit her face shape</a:t>
            </a:r>
          </a:p>
          <a:p>
            <a:pPr algn="l">
              <a:lnSpc>
                <a:spcPts val="2659"/>
              </a:lnSpc>
              <a:spcBef>
                <a:spcPct val="0"/>
              </a:spcBef>
            </a:pPr>
          </a:p>
        </p:txBody>
      </p:sp>
      <p:grpSp>
        <p:nvGrpSpPr>
          <p:cNvPr name="Group 23" id="23"/>
          <p:cNvGrpSpPr/>
          <p:nvPr/>
        </p:nvGrpSpPr>
        <p:grpSpPr>
          <a:xfrm rot="0">
            <a:off x="12420567" y="4521970"/>
            <a:ext cx="4976812" cy="577978"/>
            <a:chOff x="0" y="0"/>
            <a:chExt cx="1925613" cy="223630"/>
          </a:xfrm>
        </p:grpSpPr>
        <p:sp>
          <p:nvSpPr>
            <p:cNvPr name="Freeform 24" id="24"/>
            <p:cNvSpPr/>
            <p:nvPr/>
          </p:nvSpPr>
          <p:spPr>
            <a:xfrm flipH="false" flipV="false" rot="0">
              <a:off x="0" y="0"/>
              <a:ext cx="1925613" cy="223630"/>
            </a:xfrm>
            <a:custGeom>
              <a:avLst/>
              <a:gdLst/>
              <a:ahLst/>
              <a:cxnLst/>
              <a:rect r="r" b="b" t="t" l="l"/>
              <a:pathLst>
                <a:path h="223630" w="1925613">
                  <a:moveTo>
                    <a:pt x="111815" y="0"/>
                  </a:moveTo>
                  <a:lnTo>
                    <a:pt x="1813798" y="0"/>
                  </a:lnTo>
                  <a:cubicBezTo>
                    <a:pt x="1875552" y="0"/>
                    <a:pt x="1925613" y="50061"/>
                    <a:pt x="1925613" y="111815"/>
                  </a:cubicBezTo>
                  <a:lnTo>
                    <a:pt x="1925613" y="111815"/>
                  </a:lnTo>
                  <a:cubicBezTo>
                    <a:pt x="1925613" y="141470"/>
                    <a:pt x="1913832" y="169910"/>
                    <a:pt x="1892863" y="190880"/>
                  </a:cubicBezTo>
                  <a:cubicBezTo>
                    <a:pt x="1871894" y="211849"/>
                    <a:pt x="1843453" y="223630"/>
                    <a:pt x="1813798"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25" id="25"/>
          <p:cNvSpPr txBox="true"/>
          <p:nvPr/>
        </p:nvSpPr>
        <p:spPr>
          <a:xfrm rot="0">
            <a:off x="12923930" y="4476313"/>
            <a:ext cx="2358066"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Goals/Needs</a:t>
            </a:r>
          </a:p>
        </p:txBody>
      </p:sp>
      <p:grpSp>
        <p:nvGrpSpPr>
          <p:cNvPr name="Group 26" id="26"/>
          <p:cNvGrpSpPr/>
          <p:nvPr/>
        </p:nvGrpSpPr>
        <p:grpSpPr>
          <a:xfrm rot="0">
            <a:off x="5016150" y="6758865"/>
            <a:ext cx="6881759" cy="577978"/>
            <a:chOff x="0" y="0"/>
            <a:chExt cx="9175679" cy="770638"/>
          </a:xfrm>
        </p:grpSpPr>
        <p:grpSp>
          <p:nvGrpSpPr>
            <p:cNvPr name="Group 27" id="27"/>
            <p:cNvGrpSpPr/>
            <p:nvPr/>
          </p:nvGrpSpPr>
          <p:grpSpPr>
            <a:xfrm rot="0">
              <a:off x="0" y="0"/>
              <a:ext cx="9175679" cy="770638"/>
              <a:chOff x="0" y="0"/>
              <a:chExt cx="2662669" cy="223630"/>
            </a:xfrm>
          </p:grpSpPr>
          <p:sp>
            <p:nvSpPr>
              <p:cNvPr name="Freeform 28" id="28"/>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29" id="29"/>
            <p:cNvSpPr txBox="true"/>
            <p:nvPr/>
          </p:nvSpPr>
          <p:spPr>
            <a:xfrm rot="0">
              <a:off x="567897" y="-22775"/>
              <a:ext cx="5844218" cy="701888"/>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Pain Points</a:t>
              </a:r>
            </a:p>
          </p:txBody>
        </p:sp>
      </p:grpSp>
      <p:sp>
        <p:nvSpPr>
          <p:cNvPr name="TextBox 30" id="30"/>
          <p:cNvSpPr txBox="true"/>
          <p:nvPr/>
        </p:nvSpPr>
        <p:spPr>
          <a:xfrm rot="0">
            <a:off x="5442073" y="7603544"/>
            <a:ext cx="6146292" cy="2352040"/>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Skeptical about purchasing eyewear online without trying it on</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Concerned about fit and comfort when shopping online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Limited time to visit physical stores during business hours</a:t>
            </a:r>
          </a:p>
          <a:p>
            <a:pPr algn="l">
              <a:lnSpc>
                <a:spcPts val="26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C987C"/>
        </a:solidFill>
      </p:bgPr>
    </p:bg>
    <p:spTree>
      <p:nvGrpSpPr>
        <p:cNvPr id="1" name=""/>
        <p:cNvGrpSpPr/>
        <p:nvPr/>
      </p:nvGrpSpPr>
      <p:grpSpPr>
        <a:xfrm>
          <a:off x="0" y="0"/>
          <a:ext cx="0" cy="0"/>
          <a:chOff x="0" y="0"/>
          <a:chExt cx="0" cy="0"/>
        </a:xfrm>
      </p:grpSpPr>
      <p:sp>
        <p:nvSpPr>
          <p:cNvPr name="Freeform 2" id="2"/>
          <p:cNvSpPr/>
          <p:nvPr/>
        </p:nvSpPr>
        <p:spPr>
          <a:xfrm flipH="false" flipV="false" rot="0">
            <a:off x="2487132" y="2623628"/>
            <a:ext cx="13313735" cy="5325494"/>
          </a:xfrm>
          <a:custGeom>
            <a:avLst/>
            <a:gdLst/>
            <a:ahLst/>
            <a:cxnLst/>
            <a:rect r="r" b="b" t="t" l="l"/>
            <a:pathLst>
              <a:path h="5325494" w="13313735">
                <a:moveTo>
                  <a:pt x="0" y="0"/>
                </a:moveTo>
                <a:lnTo>
                  <a:pt x="13313736" y="0"/>
                </a:lnTo>
                <a:lnTo>
                  <a:pt x="13313736" y="5325494"/>
                </a:lnTo>
                <a:lnTo>
                  <a:pt x="0" y="53254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2901" y="3949419"/>
            <a:ext cx="14302199" cy="1616701"/>
          </a:xfrm>
          <a:prstGeom prst="rect">
            <a:avLst/>
          </a:prstGeom>
        </p:spPr>
        <p:txBody>
          <a:bodyPr anchor="t" rtlCol="false" tIns="0" lIns="0" bIns="0" rIns="0">
            <a:spAutoFit/>
          </a:bodyPr>
          <a:lstStyle/>
          <a:p>
            <a:pPr algn="ctr" marL="0" indent="0" lvl="0">
              <a:lnSpc>
                <a:spcPts val="10962"/>
              </a:lnSpc>
            </a:pPr>
            <a:r>
              <a:rPr lang="en-US" b="true" sz="10962">
                <a:solidFill>
                  <a:srgbClr val="FFFFFF"/>
                </a:solidFill>
                <a:latin typeface="Codec Pro Bold"/>
                <a:ea typeface="Codec Pro Bold"/>
                <a:cs typeface="Codec Pro Bold"/>
                <a:sym typeface="Codec Pro Bold"/>
              </a:rPr>
              <a:t>User Scenarios</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61447" y="3008176"/>
            <a:ext cx="6146292" cy="26854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odec Pro"/>
                <a:ea typeface="Codec Pro"/>
                <a:cs typeface="Codec Pro"/>
                <a:sym typeface="Codec Pro"/>
              </a:rPr>
              <a:t>Maria has been wearing the same pair of glasses for almost three years. Last week, while cleaning her glasses, she noticed a crack in one of the lenses. Since she has an important client presentation next week, she needs to get a replacement pair quickly. However, her schedule is packed with meetings during normal business hours, making it difficult to visit a physical optical store.</a:t>
            </a:r>
          </a:p>
        </p:txBody>
      </p:sp>
      <p:grpSp>
        <p:nvGrpSpPr>
          <p:cNvPr name="Group 3" id="3"/>
          <p:cNvGrpSpPr/>
          <p:nvPr/>
        </p:nvGrpSpPr>
        <p:grpSpPr>
          <a:xfrm rot="0">
            <a:off x="9987418" y="2235567"/>
            <a:ext cx="6365058" cy="577978"/>
            <a:chOff x="0" y="0"/>
            <a:chExt cx="8486744" cy="770638"/>
          </a:xfrm>
        </p:grpSpPr>
        <p:grpSp>
          <p:nvGrpSpPr>
            <p:cNvPr name="Group 4" id="4"/>
            <p:cNvGrpSpPr/>
            <p:nvPr/>
          </p:nvGrpSpPr>
          <p:grpSpPr>
            <a:xfrm rot="0">
              <a:off x="0" y="0"/>
              <a:ext cx="8486744" cy="770638"/>
              <a:chOff x="0" y="0"/>
              <a:chExt cx="2462749" cy="223630"/>
            </a:xfrm>
          </p:grpSpPr>
          <p:sp>
            <p:nvSpPr>
              <p:cNvPr name="Freeform 5" id="5"/>
              <p:cNvSpPr/>
              <p:nvPr/>
            </p:nvSpPr>
            <p:spPr>
              <a:xfrm flipH="false" flipV="false" rot="0">
                <a:off x="0" y="0"/>
                <a:ext cx="2462749" cy="223630"/>
              </a:xfrm>
              <a:custGeom>
                <a:avLst/>
                <a:gdLst/>
                <a:ahLst/>
                <a:cxnLst/>
                <a:rect r="r" b="b" t="t" l="l"/>
                <a:pathLst>
                  <a:path h="223630" w="2462749">
                    <a:moveTo>
                      <a:pt x="111815" y="0"/>
                    </a:moveTo>
                    <a:lnTo>
                      <a:pt x="2350934" y="0"/>
                    </a:lnTo>
                    <a:cubicBezTo>
                      <a:pt x="2380589" y="0"/>
                      <a:pt x="2409029" y="11780"/>
                      <a:pt x="2429999" y="32750"/>
                    </a:cubicBezTo>
                    <a:cubicBezTo>
                      <a:pt x="2450968" y="53719"/>
                      <a:pt x="2462749" y="82160"/>
                      <a:pt x="2462749" y="111815"/>
                    </a:cubicBezTo>
                    <a:lnTo>
                      <a:pt x="2462749" y="111815"/>
                    </a:lnTo>
                    <a:cubicBezTo>
                      <a:pt x="2462749" y="173568"/>
                      <a:pt x="2412687" y="223630"/>
                      <a:pt x="235093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6" id="6"/>
            <p:cNvSpPr txBox="true"/>
            <p:nvPr/>
          </p:nvSpPr>
          <p:spPr>
            <a:xfrm rot="0">
              <a:off x="525258" y="-22775"/>
              <a:ext cx="5405418" cy="701888"/>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User Journey</a:t>
              </a:r>
            </a:p>
          </p:txBody>
        </p:sp>
      </p:grpSp>
      <p:grpSp>
        <p:nvGrpSpPr>
          <p:cNvPr name="Group 7" id="7"/>
          <p:cNvGrpSpPr/>
          <p:nvPr/>
        </p:nvGrpSpPr>
        <p:grpSpPr>
          <a:xfrm rot="0">
            <a:off x="1935524" y="2235567"/>
            <a:ext cx="6881759" cy="577978"/>
            <a:chOff x="0" y="0"/>
            <a:chExt cx="2662669" cy="223630"/>
          </a:xfrm>
        </p:grpSpPr>
        <p:sp>
          <p:nvSpPr>
            <p:cNvPr name="Freeform 8" id="8"/>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9" id="9"/>
          <p:cNvSpPr txBox="true"/>
          <p:nvPr/>
        </p:nvSpPr>
        <p:spPr>
          <a:xfrm rot="0">
            <a:off x="2361447" y="2189911"/>
            <a:ext cx="4383164"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Persona: Maria Oliveira</a:t>
            </a:r>
          </a:p>
        </p:txBody>
      </p:sp>
      <p:sp>
        <p:nvSpPr>
          <p:cNvPr name="TextBox 10" id="10"/>
          <p:cNvSpPr txBox="true"/>
          <p:nvPr/>
        </p:nvSpPr>
        <p:spPr>
          <a:xfrm rot="0">
            <a:off x="13169947" y="914400"/>
            <a:ext cx="2191582"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Motivations</a:t>
            </a:r>
          </a:p>
        </p:txBody>
      </p:sp>
      <p:sp>
        <p:nvSpPr>
          <p:cNvPr name="TextBox 11" id="11"/>
          <p:cNvSpPr txBox="true"/>
          <p:nvPr/>
        </p:nvSpPr>
        <p:spPr>
          <a:xfrm rot="0">
            <a:off x="10327541" y="3008176"/>
            <a:ext cx="5684812" cy="6019165"/>
          </a:xfrm>
          <a:prstGeom prst="rect">
            <a:avLst/>
          </a:prstGeom>
        </p:spPr>
        <p:txBody>
          <a:bodyPr anchor="t" rtlCol="false" tIns="0" lIns="0" bIns="0" rIns="0">
            <a:spAutoFit/>
          </a:bodyPr>
          <a:lstStyle/>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Maria remembers she has her prescription from her eye exam six months ago</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During her lunch break, she visits the optical website on her desktop computer</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She searches for frames similar to her current style, filtering by women's frames and professional appearance</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She uploads her existing prescription via the prescription management tool</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She uses the virtual try-on feature to see how different frames would look on her face</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She reads reviews from other customers about frame durability and comfort</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She selects a frame and completes her purchase, choosing express delivery</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She receives confirmation that her glasses will be ready in 3-5 business days</a:t>
            </a:r>
          </a:p>
          <a:p>
            <a:pPr algn="l">
              <a:lnSpc>
                <a:spcPts val="2659"/>
              </a:lnSpc>
              <a:spcBef>
                <a:spcPct val="0"/>
              </a:spcBef>
            </a:pPr>
          </a:p>
        </p:txBody>
      </p:sp>
      <p:sp>
        <p:nvSpPr>
          <p:cNvPr name="TextBox 12" id="12"/>
          <p:cNvSpPr txBox="true"/>
          <p:nvPr/>
        </p:nvSpPr>
        <p:spPr>
          <a:xfrm rot="0">
            <a:off x="1935524" y="912063"/>
            <a:ext cx="11425481" cy="829312"/>
          </a:xfrm>
          <a:prstGeom prst="rect">
            <a:avLst/>
          </a:prstGeom>
        </p:spPr>
        <p:txBody>
          <a:bodyPr anchor="t" rtlCol="false" tIns="0" lIns="0" bIns="0" rIns="0">
            <a:spAutoFit/>
          </a:bodyPr>
          <a:lstStyle/>
          <a:p>
            <a:pPr algn="l">
              <a:lnSpc>
                <a:spcPts val="6159"/>
              </a:lnSpc>
              <a:spcBef>
                <a:spcPct val="0"/>
              </a:spcBef>
            </a:pPr>
            <a:r>
              <a:rPr lang="en-US" b="true" sz="4399">
                <a:solidFill>
                  <a:srgbClr val="000000"/>
                </a:solidFill>
                <a:latin typeface="Codec Pro Bold"/>
                <a:ea typeface="Codec Pro Bold"/>
                <a:cs typeface="Codec Pro Bold"/>
                <a:sym typeface="Codec Pro Bold"/>
              </a:rPr>
              <a:t>Scenario 1: Maria's Replacement Glasses</a:t>
            </a:r>
          </a:p>
        </p:txBody>
      </p:sp>
      <p:sp>
        <p:nvSpPr>
          <p:cNvPr name="TextBox 13" id="13"/>
          <p:cNvSpPr txBox="true"/>
          <p:nvPr/>
        </p:nvSpPr>
        <p:spPr>
          <a:xfrm rot="0">
            <a:off x="2361447" y="6799575"/>
            <a:ext cx="6146292" cy="2018665"/>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Ability to shop outside of business hours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Easy prescription upload</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Virtual try-on capability</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Clear delivery timeframes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Professional-looking frames for work environment</a:t>
            </a:r>
          </a:p>
          <a:p>
            <a:pPr algn="l">
              <a:lnSpc>
                <a:spcPts val="2659"/>
              </a:lnSpc>
              <a:spcBef>
                <a:spcPct val="0"/>
              </a:spcBef>
            </a:pPr>
          </a:p>
        </p:txBody>
      </p:sp>
      <p:grpSp>
        <p:nvGrpSpPr>
          <p:cNvPr name="Group 14" id="14"/>
          <p:cNvGrpSpPr/>
          <p:nvPr/>
        </p:nvGrpSpPr>
        <p:grpSpPr>
          <a:xfrm rot="0">
            <a:off x="1935524" y="6026966"/>
            <a:ext cx="6881759" cy="577978"/>
            <a:chOff x="0" y="0"/>
            <a:chExt cx="2662669" cy="223630"/>
          </a:xfrm>
        </p:grpSpPr>
        <p:sp>
          <p:nvSpPr>
            <p:cNvPr name="Freeform 15" id="15"/>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16" id="16"/>
          <p:cNvSpPr txBox="true"/>
          <p:nvPr/>
        </p:nvSpPr>
        <p:spPr>
          <a:xfrm rot="0">
            <a:off x="2361447" y="5981310"/>
            <a:ext cx="4383164"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Key Needs</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61447" y="3008176"/>
            <a:ext cx="6146292" cy="26854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odec Pro"/>
                <a:ea typeface="Codec Pro"/>
                <a:cs typeface="Codec Pro"/>
                <a:sym typeface="Codec Pro"/>
              </a:rPr>
              <a:t>João's prescription has changed, and he needs new glasses. As a tech-savvy person who regularly shops online for other products, he's considering trying an online optical shop for the first time, but he has concerns about getting the right fit and quality without trying frames on in person. He wants to explore options during evening hours when he has free time.</a:t>
            </a:r>
          </a:p>
        </p:txBody>
      </p:sp>
      <p:grpSp>
        <p:nvGrpSpPr>
          <p:cNvPr name="Group 3" id="3"/>
          <p:cNvGrpSpPr/>
          <p:nvPr/>
        </p:nvGrpSpPr>
        <p:grpSpPr>
          <a:xfrm rot="0">
            <a:off x="9987418" y="2235567"/>
            <a:ext cx="6365058" cy="577978"/>
            <a:chOff x="0" y="0"/>
            <a:chExt cx="8486744" cy="770638"/>
          </a:xfrm>
        </p:grpSpPr>
        <p:grpSp>
          <p:nvGrpSpPr>
            <p:cNvPr name="Group 4" id="4"/>
            <p:cNvGrpSpPr/>
            <p:nvPr/>
          </p:nvGrpSpPr>
          <p:grpSpPr>
            <a:xfrm rot="0">
              <a:off x="0" y="0"/>
              <a:ext cx="8486744" cy="770638"/>
              <a:chOff x="0" y="0"/>
              <a:chExt cx="2462749" cy="223630"/>
            </a:xfrm>
          </p:grpSpPr>
          <p:sp>
            <p:nvSpPr>
              <p:cNvPr name="Freeform 5" id="5"/>
              <p:cNvSpPr/>
              <p:nvPr/>
            </p:nvSpPr>
            <p:spPr>
              <a:xfrm flipH="false" flipV="false" rot="0">
                <a:off x="0" y="0"/>
                <a:ext cx="2462749" cy="223630"/>
              </a:xfrm>
              <a:custGeom>
                <a:avLst/>
                <a:gdLst/>
                <a:ahLst/>
                <a:cxnLst/>
                <a:rect r="r" b="b" t="t" l="l"/>
                <a:pathLst>
                  <a:path h="223630" w="2462749">
                    <a:moveTo>
                      <a:pt x="111815" y="0"/>
                    </a:moveTo>
                    <a:lnTo>
                      <a:pt x="2350934" y="0"/>
                    </a:lnTo>
                    <a:cubicBezTo>
                      <a:pt x="2380589" y="0"/>
                      <a:pt x="2409029" y="11780"/>
                      <a:pt x="2429999" y="32750"/>
                    </a:cubicBezTo>
                    <a:cubicBezTo>
                      <a:pt x="2450968" y="53719"/>
                      <a:pt x="2462749" y="82160"/>
                      <a:pt x="2462749" y="111815"/>
                    </a:cubicBezTo>
                    <a:lnTo>
                      <a:pt x="2462749" y="111815"/>
                    </a:lnTo>
                    <a:cubicBezTo>
                      <a:pt x="2462749" y="173568"/>
                      <a:pt x="2412687" y="223630"/>
                      <a:pt x="235093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6" id="6"/>
            <p:cNvSpPr txBox="true"/>
            <p:nvPr/>
          </p:nvSpPr>
          <p:spPr>
            <a:xfrm rot="0">
              <a:off x="525258" y="-22775"/>
              <a:ext cx="5405418" cy="701888"/>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User Journey</a:t>
              </a:r>
            </a:p>
          </p:txBody>
        </p:sp>
      </p:grpSp>
      <p:grpSp>
        <p:nvGrpSpPr>
          <p:cNvPr name="Group 7" id="7"/>
          <p:cNvGrpSpPr/>
          <p:nvPr/>
        </p:nvGrpSpPr>
        <p:grpSpPr>
          <a:xfrm rot="0">
            <a:off x="1935524" y="2235567"/>
            <a:ext cx="6881759" cy="577978"/>
            <a:chOff x="0" y="0"/>
            <a:chExt cx="2662669" cy="223630"/>
          </a:xfrm>
        </p:grpSpPr>
        <p:sp>
          <p:nvSpPr>
            <p:cNvPr name="Freeform 8" id="8"/>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9" id="9"/>
          <p:cNvSpPr txBox="true"/>
          <p:nvPr/>
        </p:nvSpPr>
        <p:spPr>
          <a:xfrm rot="0">
            <a:off x="2361447" y="2189911"/>
            <a:ext cx="4383164"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Persona: João Santos</a:t>
            </a:r>
          </a:p>
        </p:txBody>
      </p:sp>
      <p:sp>
        <p:nvSpPr>
          <p:cNvPr name="TextBox 10" id="10"/>
          <p:cNvSpPr txBox="true"/>
          <p:nvPr/>
        </p:nvSpPr>
        <p:spPr>
          <a:xfrm rot="0">
            <a:off x="13169947" y="914400"/>
            <a:ext cx="2191582"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Motivations</a:t>
            </a:r>
          </a:p>
        </p:txBody>
      </p:sp>
      <p:sp>
        <p:nvSpPr>
          <p:cNvPr name="TextBox 11" id="11"/>
          <p:cNvSpPr txBox="true"/>
          <p:nvPr/>
        </p:nvSpPr>
        <p:spPr>
          <a:xfrm rot="0">
            <a:off x="10327541" y="3008176"/>
            <a:ext cx="5684812" cy="6685915"/>
          </a:xfrm>
          <a:prstGeom prst="rect">
            <a:avLst/>
          </a:prstGeom>
        </p:spPr>
        <p:txBody>
          <a:bodyPr anchor="t" rtlCol="false" tIns="0" lIns="0" bIns="0" rIns="0">
            <a:spAutoFit/>
          </a:bodyPr>
          <a:lstStyle/>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João browses the website on his smartphone after dinner</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He uses the face shape analyzer tool to determine his face shape</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He filters frames by face shape compatibility, material (lightweight titanium), and minimalist style</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He uses the virtual try-on feature to visualize several options</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He has questions about lens thickness for his high prescription and initiates a WhatsApp chat with customer support</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After receiving answers, he selects a frame but saves it to his wishlist to consider overnight</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The next day, he returns to complete the purchase, entering his prescription details manually</a:t>
            </a:r>
          </a:p>
          <a:p>
            <a:pPr algn="l" marL="410208" indent="-205104" lvl="1">
              <a:lnSpc>
                <a:spcPts val="2659"/>
              </a:lnSpc>
              <a:buAutoNum type="arabicPeriod" startAt="1"/>
            </a:pPr>
            <a:r>
              <a:rPr lang="en-US" sz="1899">
                <a:solidFill>
                  <a:srgbClr val="000000"/>
                </a:solidFill>
                <a:latin typeface="Codec Pro"/>
                <a:ea typeface="Codec Pro"/>
                <a:cs typeface="Codec Pro"/>
                <a:sym typeface="Codec Pro"/>
              </a:rPr>
              <a:t>He selects the option for frame adjustment at a local partner optical shop if needed</a:t>
            </a:r>
          </a:p>
        </p:txBody>
      </p:sp>
      <p:sp>
        <p:nvSpPr>
          <p:cNvPr name="TextBox 12" id="12"/>
          <p:cNvSpPr txBox="true"/>
          <p:nvPr/>
        </p:nvSpPr>
        <p:spPr>
          <a:xfrm rot="0">
            <a:off x="1935524" y="912063"/>
            <a:ext cx="13426004" cy="829312"/>
          </a:xfrm>
          <a:prstGeom prst="rect">
            <a:avLst/>
          </a:prstGeom>
        </p:spPr>
        <p:txBody>
          <a:bodyPr anchor="t" rtlCol="false" tIns="0" lIns="0" bIns="0" rIns="0">
            <a:spAutoFit/>
          </a:bodyPr>
          <a:lstStyle/>
          <a:p>
            <a:pPr algn="l">
              <a:lnSpc>
                <a:spcPts val="6159"/>
              </a:lnSpc>
              <a:spcBef>
                <a:spcPct val="0"/>
              </a:spcBef>
            </a:pPr>
            <a:r>
              <a:rPr lang="en-US" b="true" sz="4399">
                <a:solidFill>
                  <a:srgbClr val="000000"/>
                </a:solidFill>
                <a:latin typeface="Codec Pro Bold"/>
                <a:ea typeface="Codec Pro Bold"/>
                <a:cs typeface="Codec Pro Bold"/>
                <a:sym typeface="Codec Pro Bold"/>
              </a:rPr>
              <a:t>Scenario 2: João's First Online Eyewear Purchase</a:t>
            </a:r>
          </a:p>
        </p:txBody>
      </p:sp>
      <p:sp>
        <p:nvSpPr>
          <p:cNvPr name="TextBox 13" id="13"/>
          <p:cNvSpPr txBox="true"/>
          <p:nvPr/>
        </p:nvSpPr>
        <p:spPr>
          <a:xfrm rot="0">
            <a:off x="2361447" y="6799575"/>
            <a:ext cx="6146292" cy="2685415"/>
          </a:xfrm>
          <a:prstGeom prst="rect">
            <a:avLst/>
          </a:prstGeom>
        </p:spPr>
        <p:txBody>
          <a:bodyPr anchor="t" rtlCol="false" tIns="0" lIns="0" bIns="0" rIns="0">
            <a:spAutoFit/>
          </a:bodyPr>
          <a:lstStyle/>
          <a:p>
            <a:pPr algn="l" marL="410208" indent="-205104" lvl="1">
              <a:lnSpc>
                <a:spcPts val="2659"/>
              </a:lnSpc>
              <a:buFont typeface="Arial"/>
              <a:buChar char="•"/>
            </a:pPr>
            <a:r>
              <a:rPr lang="en-US" sz="1899">
                <a:solidFill>
                  <a:srgbClr val="000000"/>
                </a:solidFill>
                <a:latin typeface="Codec Pro"/>
                <a:ea typeface="Codec Pro"/>
                <a:cs typeface="Codec Pro"/>
                <a:sym typeface="Codec Pro"/>
              </a:rPr>
              <a:t>Mobile-optimized shopping experience</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Technical specifications about materials and weight</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Expert advice about lens options for strong prescriptions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Flexible support options during evening hours</a:t>
            </a:r>
          </a:p>
          <a:p>
            <a:pPr algn="l" marL="410208" indent="-205104" lvl="1">
              <a:lnSpc>
                <a:spcPts val="2659"/>
              </a:lnSpc>
              <a:buFont typeface="Arial"/>
              <a:buChar char="•"/>
            </a:pPr>
            <a:r>
              <a:rPr lang="en-US" sz="1899">
                <a:solidFill>
                  <a:srgbClr val="000000"/>
                </a:solidFill>
                <a:latin typeface="Codec Pro"/>
                <a:ea typeface="Codec Pro"/>
                <a:cs typeface="Codec Pro"/>
                <a:sym typeface="Codec Pro"/>
              </a:rPr>
              <a:t>Confidence in return/adjustment policies</a:t>
            </a:r>
          </a:p>
          <a:p>
            <a:pPr algn="l">
              <a:lnSpc>
                <a:spcPts val="2659"/>
              </a:lnSpc>
              <a:spcBef>
                <a:spcPct val="0"/>
              </a:spcBef>
            </a:pPr>
          </a:p>
        </p:txBody>
      </p:sp>
      <p:grpSp>
        <p:nvGrpSpPr>
          <p:cNvPr name="Group 14" id="14"/>
          <p:cNvGrpSpPr/>
          <p:nvPr/>
        </p:nvGrpSpPr>
        <p:grpSpPr>
          <a:xfrm rot="0">
            <a:off x="1935524" y="6026966"/>
            <a:ext cx="6881759" cy="577978"/>
            <a:chOff x="0" y="0"/>
            <a:chExt cx="2662669" cy="223630"/>
          </a:xfrm>
        </p:grpSpPr>
        <p:sp>
          <p:nvSpPr>
            <p:cNvPr name="Freeform 15" id="15"/>
            <p:cNvSpPr/>
            <p:nvPr/>
          </p:nvSpPr>
          <p:spPr>
            <a:xfrm flipH="false" flipV="false" rot="0">
              <a:off x="0" y="0"/>
              <a:ext cx="2662669" cy="223630"/>
            </a:xfrm>
            <a:custGeom>
              <a:avLst/>
              <a:gdLst/>
              <a:ahLst/>
              <a:cxnLst/>
              <a:rect r="r" b="b" t="t" l="l"/>
              <a:pathLst>
                <a:path h="223630" w="2662669">
                  <a:moveTo>
                    <a:pt x="111815" y="0"/>
                  </a:moveTo>
                  <a:lnTo>
                    <a:pt x="2550854" y="0"/>
                  </a:lnTo>
                  <a:cubicBezTo>
                    <a:pt x="2612608" y="0"/>
                    <a:pt x="2662669" y="50061"/>
                    <a:pt x="2662669" y="111815"/>
                  </a:cubicBezTo>
                  <a:lnTo>
                    <a:pt x="2662669" y="111815"/>
                  </a:lnTo>
                  <a:cubicBezTo>
                    <a:pt x="2662669" y="141470"/>
                    <a:pt x="2650889" y="169910"/>
                    <a:pt x="2629919" y="190880"/>
                  </a:cubicBezTo>
                  <a:cubicBezTo>
                    <a:pt x="2608950" y="211849"/>
                    <a:pt x="2580509" y="223630"/>
                    <a:pt x="2550854" y="223630"/>
                  </a:cubicBezTo>
                  <a:lnTo>
                    <a:pt x="111815" y="223630"/>
                  </a:lnTo>
                  <a:cubicBezTo>
                    <a:pt x="82160" y="223630"/>
                    <a:pt x="53719" y="211849"/>
                    <a:pt x="32750" y="190880"/>
                  </a:cubicBezTo>
                  <a:cubicBezTo>
                    <a:pt x="11780" y="169910"/>
                    <a:pt x="0" y="141470"/>
                    <a:pt x="0" y="111815"/>
                  </a:cubicBezTo>
                  <a:lnTo>
                    <a:pt x="0" y="111815"/>
                  </a:lnTo>
                  <a:cubicBezTo>
                    <a:pt x="0" y="82160"/>
                    <a:pt x="11780" y="53719"/>
                    <a:pt x="32750" y="32750"/>
                  </a:cubicBezTo>
                  <a:cubicBezTo>
                    <a:pt x="53719" y="11780"/>
                    <a:pt x="82160" y="0"/>
                    <a:pt x="111815" y="0"/>
                  </a:cubicBezTo>
                  <a:close/>
                </a:path>
              </a:pathLst>
            </a:custGeom>
            <a:solidFill>
              <a:srgbClr val="365236"/>
            </a:solidFill>
            <a:ln w="12700">
              <a:solidFill>
                <a:srgbClr val="000000"/>
              </a:solidFill>
            </a:ln>
          </p:spPr>
        </p:sp>
      </p:grpSp>
      <p:sp>
        <p:nvSpPr>
          <p:cNvPr name="TextBox 16" id="16"/>
          <p:cNvSpPr txBox="true"/>
          <p:nvPr/>
        </p:nvSpPr>
        <p:spPr>
          <a:xfrm rot="0">
            <a:off x="2361447" y="5981310"/>
            <a:ext cx="4383164" cy="554991"/>
          </a:xfrm>
          <a:prstGeom prst="rect">
            <a:avLst/>
          </a:prstGeom>
        </p:spPr>
        <p:txBody>
          <a:bodyPr anchor="t" rtlCol="false" tIns="0" lIns="0" bIns="0" rIns="0">
            <a:spAutoFit/>
          </a:bodyPr>
          <a:lstStyle/>
          <a:p>
            <a:pPr algn="l">
              <a:lnSpc>
                <a:spcPts val="4059"/>
              </a:lnSpc>
              <a:spcBef>
                <a:spcPct val="0"/>
              </a:spcBef>
            </a:pPr>
            <a:r>
              <a:rPr lang="en-US" b="true" sz="2899">
                <a:solidFill>
                  <a:srgbClr val="FFFFFF"/>
                </a:solidFill>
                <a:latin typeface="Codec Pro Bold"/>
                <a:ea typeface="Codec Pro Bold"/>
                <a:cs typeface="Codec Pro Bold"/>
                <a:sym typeface="Codec Pro Bold"/>
              </a:rPr>
              <a:t>Key Needs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73092"/>
            <a:ext cx="18288000" cy="10360092"/>
          </a:xfrm>
          <a:prstGeom prst="rect">
            <a:avLst/>
          </a:prstGeom>
          <a:solidFill>
            <a:srgbClr val="7C987C"/>
          </a:solidFill>
        </p:spPr>
      </p:sp>
      <p:sp>
        <p:nvSpPr>
          <p:cNvPr name="TextBox 3" id="3"/>
          <p:cNvSpPr txBox="true"/>
          <p:nvPr/>
        </p:nvSpPr>
        <p:spPr>
          <a:xfrm rot="0">
            <a:off x="5873967" y="923925"/>
            <a:ext cx="6540065" cy="2128643"/>
          </a:xfrm>
          <a:prstGeom prst="rect">
            <a:avLst/>
          </a:prstGeom>
        </p:spPr>
        <p:txBody>
          <a:bodyPr anchor="t" rtlCol="false" tIns="0" lIns="0" bIns="0" rIns="0">
            <a:spAutoFit/>
          </a:bodyPr>
          <a:lstStyle/>
          <a:p>
            <a:pPr algn="ctr" marL="0" indent="0" lvl="0">
              <a:lnSpc>
                <a:spcPts val="8026"/>
              </a:lnSpc>
              <a:spcBef>
                <a:spcPct val="0"/>
              </a:spcBef>
            </a:pPr>
            <a:r>
              <a:rPr lang="en-US" b="true" sz="6689">
                <a:solidFill>
                  <a:srgbClr val="FFFFFF"/>
                </a:solidFill>
                <a:latin typeface="Codec Pro Bold"/>
                <a:ea typeface="Codec Pro Bold"/>
                <a:cs typeface="Codec Pro Bold"/>
                <a:sym typeface="Codec Pro Bold"/>
              </a:rPr>
              <a:t>Problem Being Addressed</a:t>
            </a:r>
          </a:p>
        </p:txBody>
      </p:sp>
      <p:grpSp>
        <p:nvGrpSpPr>
          <p:cNvPr name="Group 4" id="4"/>
          <p:cNvGrpSpPr/>
          <p:nvPr/>
        </p:nvGrpSpPr>
        <p:grpSpPr>
          <a:xfrm rot="0">
            <a:off x="1028700" y="3705643"/>
            <a:ext cx="7722996" cy="2309469"/>
            <a:chOff x="0" y="0"/>
            <a:chExt cx="1572155" cy="470134"/>
          </a:xfrm>
        </p:grpSpPr>
        <p:sp>
          <p:nvSpPr>
            <p:cNvPr name="Freeform 5" id="5"/>
            <p:cNvSpPr/>
            <p:nvPr/>
          </p:nvSpPr>
          <p:spPr>
            <a:xfrm flipH="false" flipV="false" rot="0">
              <a:off x="0" y="0"/>
              <a:ext cx="1572155" cy="470134"/>
            </a:xfrm>
            <a:custGeom>
              <a:avLst/>
              <a:gdLst/>
              <a:ahLst/>
              <a:cxnLst/>
              <a:rect r="r" b="b" t="t" l="l"/>
              <a:pathLst>
                <a:path h="470134" w="1572155">
                  <a:moveTo>
                    <a:pt x="0" y="0"/>
                  </a:moveTo>
                  <a:lnTo>
                    <a:pt x="1572155" y="0"/>
                  </a:lnTo>
                  <a:lnTo>
                    <a:pt x="1572155" y="470134"/>
                  </a:lnTo>
                  <a:lnTo>
                    <a:pt x="0" y="470134"/>
                  </a:lnTo>
                  <a:close/>
                </a:path>
              </a:pathLst>
            </a:custGeom>
            <a:solidFill>
              <a:srgbClr val="FFFFFF"/>
            </a:solidFill>
          </p:spPr>
        </p:sp>
        <p:sp>
          <p:nvSpPr>
            <p:cNvPr name="TextBox 6" id="6"/>
            <p:cNvSpPr txBox="true"/>
            <p:nvPr/>
          </p:nvSpPr>
          <p:spPr>
            <a:xfrm>
              <a:off x="0" y="-66675"/>
              <a:ext cx="1572155" cy="536809"/>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Problem</a:t>
              </a:r>
            </a:p>
            <a:p>
              <a:pPr algn="ctr">
                <a:lnSpc>
                  <a:spcPts val="2600"/>
                </a:lnSpc>
              </a:pPr>
              <a:r>
                <a:rPr lang="en-US" sz="2000">
                  <a:solidFill>
                    <a:srgbClr val="000000"/>
                  </a:solidFill>
                  <a:latin typeface="Codec Pro"/>
                  <a:ea typeface="Codec Pro"/>
                  <a:cs typeface="Codec Pro"/>
                  <a:sym typeface="Codec Pro"/>
                </a:rPr>
                <a:t>Difficulties in purchasing eyewear online (sizing issues, inability to try on, unavailability of buying specific personalized lenses)</a:t>
              </a:r>
            </a:p>
          </p:txBody>
        </p:sp>
      </p:grpSp>
      <p:grpSp>
        <p:nvGrpSpPr>
          <p:cNvPr name="Group 7" id="7"/>
          <p:cNvGrpSpPr/>
          <p:nvPr/>
        </p:nvGrpSpPr>
        <p:grpSpPr>
          <a:xfrm rot="0">
            <a:off x="9536304" y="3705643"/>
            <a:ext cx="7722996" cy="2309469"/>
            <a:chOff x="0" y="0"/>
            <a:chExt cx="1572155" cy="470134"/>
          </a:xfrm>
        </p:grpSpPr>
        <p:sp>
          <p:nvSpPr>
            <p:cNvPr name="Freeform 8" id="8"/>
            <p:cNvSpPr/>
            <p:nvPr/>
          </p:nvSpPr>
          <p:spPr>
            <a:xfrm flipH="false" flipV="false" rot="0">
              <a:off x="0" y="0"/>
              <a:ext cx="1572155" cy="470134"/>
            </a:xfrm>
            <a:custGeom>
              <a:avLst/>
              <a:gdLst/>
              <a:ahLst/>
              <a:cxnLst/>
              <a:rect r="r" b="b" t="t" l="l"/>
              <a:pathLst>
                <a:path h="470134" w="1572155">
                  <a:moveTo>
                    <a:pt x="0" y="0"/>
                  </a:moveTo>
                  <a:lnTo>
                    <a:pt x="1572155" y="0"/>
                  </a:lnTo>
                  <a:lnTo>
                    <a:pt x="1572155" y="470134"/>
                  </a:lnTo>
                  <a:lnTo>
                    <a:pt x="0" y="470134"/>
                  </a:lnTo>
                  <a:close/>
                </a:path>
              </a:pathLst>
            </a:custGeom>
            <a:solidFill>
              <a:srgbClr val="FFFFFF"/>
            </a:solidFill>
          </p:spPr>
        </p:sp>
        <p:sp>
          <p:nvSpPr>
            <p:cNvPr name="TextBox 9" id="9"/>
            <p:cNvSpPr txBox="true"/>
            <p:nvPr/>
          </p:nvSpPr>
          <p:spPr>
            <a:xfrm>
              <a:off x="0" y="-66675"/>
              <a:ext cx="1572155" cy="536809"/>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Affected Users</a:t>
              </a:r>
            </a:p>
            <a:p>
              <a:pPr algn="ctr">
                <a:lnSpc>
                  <a:spcPts val="2600"/>
                </a:lnSpc>
              </a:pPr>
              <a:r>
                <a:rPr lang="en-US" sz="2000">
                  <a:solidFill>
                    <a:srgbClr val="000000"/>
                  </a:solidFill>
                  <a:latin typeface="Codec Pro"/>
                  <a:ea typeface="Codec Pro"/>
                  <a:cs typeface="Codec Pro"/>
                  <a:sym typeface="Codec Pro"/>
                </a:rPr>
                <a:t>People needing prescription glasses, fashion-conscious consumers, overwhelmed professionals with neglected eye health</a:t>
              </a:r>
            </a:p>
          </p:txBody>
        </p:sp>
      </p:grpSp>
      <p:grpSp>
        <p:nvGrpSpPr>
          <p:cNvPr name="Group 10" id="10"/>
          <p:cNvGrpSpPr/>
          <p:nvPr/>
        </p:nvGrpSpPr>
        <p:grpSpPr>
          <a:xfrm rot="0">
            <a:off x="1028700" y="6948831"/>
            <a:ext cx="7722996" cy="2309469"/>
            <a:chOff x="0" y="0"/>
            <a:chExt cx="1572155" cy="470134"/>
          </a:xfrm>
        </p:grpSpPr>
        <p:sp>
          <p:nvSpPr>
            <p:cNvPr name="Freeform 11" id="11"/>
            <p:cNvSpPr/>
            <p:nvPr/>
          </p:nvSpPr>
          <p:spPr>
            <a:xfrm flipH="false" flipV="false" rot="0">
              <a:off x="0" y="0"/>
              <a:ext cx="1572155" cy="470134"/>
            </a:xfrm>
            <a:custGeom>
              <a:avLst/>
              <a:gdLst/>
              <a:ahLst/>
              <a:cxnLst/>
              <a:rect r="r" b="b" t="t" l="l"/>
              <a:pathLst>
                <a:path h="470134" w="1572155">
                  <a:moveTo>
                    <a:pt x="0" y="0"/>
                  </a:moveTo>
                  <a:lnTo>
                    <a:pt x="1572155" y="0"/>
                  </a:lnTo>
                  <a:lnTo>
                    <a:pt x="1572155" y="470134"/>
                  </a:lnTo>
                  <a:lnTo>
                    <a:pt x="0" y="470134"/>
                  </a:lnTo>
                  <a:close/>
                </a:path>
              </a:pathLst>
            </a:custGeom>
            <a:solidFill>
              <a:srgbClr val="FFFFFF"/>
            </a:solidFill>
          </p:spPr>
        </p:sp>
        <p:sp>
          <p:nvSpPr>
            <p:cNvPr name="TextBox 12" id="12"/>
            <p:cNvSpPr txBox="true"/>
            <p:nvPr/>
          </p:nvSpPr>
          <p:spPr>
            <a:xfrm>
              <a:off x="0" y="-66675"/>
              <a:ext cx="1572155" cy="536809"/>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Current Status</a:t>
              </a:r>
            </a:p>
            <a:p>
              <a:pPr algn="ctr">
                <a:lnSpc>
                  <a:spcPts val="2600"/>
                </a:lnSpc>
              </a:pPr>
              <a:r>
                <a:rPr lang="en-US" sz="2000">
                  <a:solidFill>
                    <a:srgbClr val="000000"/>
                  </a:solidFill>
                  <a:latin typeface="Codec Pro"/>
                  <a:ea typeface="Codec Pro"/>
                  <a:cs typeface="Codec Pro"/>
                  <a:sym typeface="Codec Pro"/>
                </a:rPr>
                <a:t>High return rates and low customer confidence in online eyewear shopping</a:t>
              </a:r>
            </a:p>
          </p:txBody>
        </p:sp>
      </p:grpSp>
      <p:grpSp>
        <p:nvGrpSpPr>
          <p:cNvPr name="Group 13" id="13"/>
          <p:cNvGrpSpPr/>
          <p:nvPr/>
        </p:nvGrpSpPr>
        <p:grpSpPr>
          <a:xfrm rot="0">
            <a:off x="9536304" y="6948831"/>
            <a:ext cx="7722996" cy="2309469"/>
            <a:chOff x="0" y="0"/>
            <a:chExt cx="1572155" cy="470134"/>
          </a:xfrm>
        </p:grpSpPr>
        <p:sp>
          <p:nvSpPr>
            <p:cNvPr name="Freeform 14" id="14"/>
            <p:cNvSpPr/>
            <p:nvPr/>
          </p:nvSpPr>
          <p:spPr>
            <a:xfrm flipH="false" flipV="false" rot="0">
              <a:off x="0" y="0"/>
              <a:ext cx="1572155" cy="470134"/>
            </a:xfrm>
            <a:custGeom>
              <a:avLst/>
              <a:gdLst/>
              <a:ahLst/>
              <a:cxnLst/>
              <a:rect r="r" b="b" t="t" l="l"/>
              <a:pathLst>
                <a:path h="470134" w="1572155">
                  <a:moveTo>
                    <a:pt x="0" y="0"/>
                  </a:moveTo>
                  <a:lnTo>
                    <a:pt x="1572155" y="0"/>
                  </a:lnTo>
                  <a:lnTo>
                    <a:pt x="1572155" y="470134"/>
                  </a:lnTo>
                  <a:lnTo>
                    <a:pt x="0" y="470134"/>
                  </a:lnTo>
                  <a:close/>
                </a:path>
              </a:pathLst>
            </a:custGeom>
            <a:solidFill>
              <a:srgbClr val="FFFFFF"/>
            </a:solidFill>
          </p:spPr>
        </p:sp>
        <p:sp>
          <p:nvSpPr>
            <p:cNvPr name="TextBox 15" id="15"/>
            <p:cNvSpPr txBox="true"/>
            <p:nvPr/>
          </p:nvSpPr>
          <p:spPr>
            <a:xfrm>
              <a:off x="0" y="-66675"/>
              <a:ext cx="1572155" cy="536809"/>
            </a:xfrm>
            <a:prstGeom prst="rect">
              <a:avLst/>
            </a:prstGeom>
          </p:spPr>
          <p:txBody>
            <a:bodyPr anchor="ctr" rtlCol="false" tIns="254000" lIns="254000" bIns="254000" rIns="254000"/>
            <a:lstStyle/>
            <a:p>
              <a:pPr algn="ctr">
                <a:lnSpc>
                  <a:spcPts val="3250"/>
                </a:lnSpc>
              </a:pPr>
              <a:r>
                <a:rPr lang="en-US" b="true" sz="2500">
                  <a:solidFill>
                    <a:srgbClr val="000000"/>
                  </a:solidFill>
                  <a:latin typeface="Codec Pro Bold"/>
                  <a:ea typeface="Codec Pro Bold"/>
                  <a:cs typeface="Codec Pro Bold"/>
                  <a:sym typeface="Codec Pro Bold"/>
                </a:rPr>
                <a:t>Project Selection</a:t>
              </a:r>
            </a:p>
            <a:p>
              <a:pPr algn="ctr">
                <a:lnSpc>
                  <a:spcPts val="2600"/>
                </a:lnSpc>
              </a:pPr>
              <a:r>
                <a:rPr lang="en-US" sz="2000">
                  <a:solidFill>
                    <a:srgbClr val="000000"/>
                  </a:solidFill>
                  <a:latin typeface="Codec Pro"/>
                  <a:ea typeface="Codec Pro"/>
                  <a:cs typeface="Codec Pro"/>
                  <a:sym typeface="Codec Pro"/>
                </a:rPr>
                <a:t>Creating an integrated e-commerce solution for opticians that offers personalized shopping experiences with virtual try-on and prescription management</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C987C"/>
        </a:solidFill>
      </p:bgPr>
    </p:bg>
    <p:spTree>
      <p:nvGrpSpPr>
        <p:cNvPr id="1" name=""/>
        <p:cNvGrpSpPr/>
        <p:nvPr/>
      </p:nvGrpSpPr>
      <p:grpSpPr>
        <a:xfrm>
          <a:off x="0" y="0"/>
          <a:ext cx="0" cy="0"/>
          <a:chOff x="0" y="0"/>
          <a:chExt cx="0" cy="0"/>
        </a:xfrm>
      </p:grpSpPr>
      <p:sp>
        <p:nvSpPr>
          <p:cNvPr name="Freeform 2" id="2"/>
          <p:cNvSpPr/>
          <p:nvPr/>
        </p:nvSpPr>
        <p:spPr>
          <a:xfrm flipH="false" flipV="false" rot="0">
            <a:off x="2487132" y="2623628"/>
            <a:ext cx="13313735" cy="5325494"/>
          </a:xfrm>
          <a:custGeom>
            <a:avLst/>
            <a:gdLst/>
            <a:ahLst/>
            <a:cxnLst/>
            <a:rect r="r" b="b" t="t" l="l"/>
            <a:pathLst>
              <a:path h="5325494" w="13313735">
                <a:moveTo>
                  <a:pt x="0" y="0"/>
                </a:moveTo>
                <a:lnTo>
                  <a:pt x="13313736" y="0"/>
                </a:lnTo>
                <a:lnTo>
                  <a:pt x="13313736" y="5325494"/>
                </a:lnTo>
                <a:lnTo>
                  <a:pt x="0" y="53254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2901" y="3949419"/>
            <a:ext cx="14302199" cy="1616701"/>
          </a:xfrm>
          <a:prstGeom prst="rect">
            <a:avLst/>
          </a:prstGeom>
        </p:spPr>
        <p:txBody>
          <a:bodyPr anchor="t" rtlCol="false" tIns="0" lIns="0" bIns="0" rIns="0">
            <a:spAutoFit/>
          </a:bodyPr>
          <a:lstStyle/>
          <a:p>
            <a:pPr algn="ctr" marL="0" indent="0" lvl="0">
              <a:lnSpc>
                <a:spcPts val="10962"/>
              </a:lnSpc>
            </a:pPr>
            <a:r>
              <a:rPr lang="en-US" b="true" sz="10962">
                <a:solidFill>
                  <a:srgbClr val="FFFFFF"/>
                </a:solidFill>
                <a:latin typeface="Codec Pro Bold"/>
                <a:ea typeface="Codec Pro Bold"/>
                <a:cs typeface="Codec Pro Bold"/>
                <a:sym typeface="Codec Pro Bold"/>
              </a:rPr>
              <a:t>Requirements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7C987C"/>
        </a:solidFill>
      </p:bgPr>
    </p:bg>
    <p:spTree>
      <p:nvGrpSpPr>
        <p:cNvPr id="1" name=""/>
        <p:cNvGrpSpPr/>
        <p:nvPr/>
      </p:nvGrpSpPr>
      <p:grpSpPr>
        <a:xfrm>
          <a:off x="0" y="0"/>
          <a:ext cx="0" cy="0"/>
          <a:chOff x="0" y="0"/>
          <a:chExt cx="0" cy="0"/>
        </a:xfrm>
      </p:grpSpPr>
      <p:grpSp>
        <p:nvGrpSpPr>
          <p:cNvPr name="Group 2" id="2"/>
          <p:cNvGrpSpPr/>
          <p:nvPr/>
        </p:nvGrpSpPr>
        <p:grpSpPr>
          <a:xfrm rot="0">
            <a:off x="9337794" y="1195987"/>
            <a:ext cx="7000610" cy="1345357"/>
            <a:chOff x="0" y="0"/>
            <a:chExt cx="5420212" cy="1041641"/>
          </a:xfrm>
        </p:grpSpPr>
        <p:sp>
          <p:nvSpPr>
            <p:cNvPr name="Freeform 3" id="3"/>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sp>
        <p:nvSpPr>
          <p:cNvPr name="TextBox 4" id="4"/>
          <p:cNvSpPr txBox="true"/>
          <p:nvPr/>
        </p:nvSpPr>
        <p:spPr>
          <a:xfrm rot="0">
            <a:off x="9805138" y="1567675"/>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Make a purchase online</a:t>
            </a:r>
          </a:p>
        </p:txBody>
      </p:sp>
      <p:grpSp>
        <p:nvGrpSpPr>
          <p:cNvPr name="Group 5" id="5"/>
          <p:cNvGrpSpPr/>
          <p:nvPr/>
        </p:nvGrpSpPr>
        <p:grpSpPr>
          <a:xfrm rot="0">
            <a:off x="9337794" y="2941756"/>
            <a:ext cx="7000610" cy="1345357"/>
            <a:chOff x="0" y="0"/>
            <a:chExt cx="5420212" cy="1041641"/>
          </a:xfrm>
        </p:grpSpPr>
        <p:sp>
          <p:nvSpPr>
            <p:cNvPr name="Freeform 6" id="6"/>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sp>
        <p:nvSpPr>
          <p:cNvPr name="TextBox 7" id="7"/>
          <p:cNvSpPr txBox="true"/>
          <p:nvPr/>
        </p:nvSpPr>
        <p:spPr>
          <a:xfrm rot="0">
            <a:off x="9805138" y="3313444"/>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Schedule eye exams</a:t>
            </a:r>
          </a:p>
        </p:txBody>
      </p:sp>
      <p:grpSp>
        <p:nvGrpSpPr>
          <p:cNvPr name="Group 8" id="8"/>
          <p:cNvGrpSpPr/>
          <p:nvPr/>
        </p:nvGrpSpPr>
        <p:grpSpPr>
          <a:xfrm rot="0">
            <a:off x="9337794" y="8178701"/>
            <a:ext cx="7000610" cy="1345357"/>
            <a:chOff x="0" y="0"/>
            <a:chExt cx="5420212" cy="1041641"/>
          </a:xfrm>
        </p:grpSpPr>
        <p:sp>
          <p:nvSpPr>
            <p:cNvPr name="Freeform 9" id="9"/>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FC107"/>
            </a:solidFill>
          </p:spPr>
        </p:sp>
      </p:grpSp>
      <p:grpSp>
        <p:nvGrpSpPr>
          <p:cNvPr name="Group 10" id="10"/>
          <p:cNvGrpSpPr/>
          <p:nvPr/>
        </p:nvGrpSpPr>
        <p:grpSpPr>
          <a:xfrm rot="0">
            <a:off x="9337794" y="4687163"/>
            <a:ext cx="7000610" cy="1345357"/>
            <a:chOff x="0" y="0"/>
            <a:chExt cx="5420212" cy="1041641"/>
          </a:xfrm>
        </p:grpSpPr>
        <p:sp>
          <p:nvSpPr>
            <p:cNvPr name="Freeform 11" id="11"/>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grpSp>
        <p:nvGrpSpPr>
          <p:cNvPr name="Group 12" id="12"/>
          <p:cNvGrpSpPr/>
          <p:nvPr/>
        </p:nvGrpSpPr>
        <p:grpSpPr>
          <a:xfrm rot="0">
            <a:off x="9337794" y="6432569"/>
            <a:ext cx="7000610" cy="1345357"/>
            <a:chOff x="0" y="0"/>
            <a:chExt cx="5420212" cy="1041641"/>
          </a:xfrm>
        </p:grpSpPr>
        <p:sp>
          <p:nvSpPr>
            <p:cNvPr name="Freeform 13" id="13"/>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grpSp>
        <p:nvGrpSpPr>
          <p:cNvPr name="Group 14" id="14"/>
          <p:cNvGrpSpPr/>
          <p:nvPr/>
        </p:nvGrpSpPr>
        <p:grpSpPr>
          <a:xfrm rot="0">
            <a:off x="1656091" y="6433294"/>
            <a:ext cx="7000610" cy="1345357"/>
            <a:chOff x="0" y="0"/>
            <a:chExt cx="5420212" cy="1041641"/>
          </a:xfrm>
        </p:grpSpPr>
        <p:sp>
          <p:nvSpPr>
            <p:cNvPr name="Freeform 15" id="15"/>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grpSp>
        <p:nvGrpSpPr>
          <p:cNvPr name="Group 16" id="16"/>
          <p:cNvGrpSpPr/>
          <p:nvPr/>
        </p:nvGrpSpPr>
        <p:grpSpPr>
          <a:xfrm rot="0">
            <a:off x="1656091" y="8178701"/>
            <a:ext cx="7000610" cy="1345357"/>
            <a:chOff x="0" y="0"/>
            <a:chExt cx="5420212" cy="1041641"/>
          </a:xfrm>
        </p:grpSpPr>
        <p:sp>
          <p:nvSpPr>
            <p:cNvPr name="Freeform 17" id="17"/>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grpSp>
        <p:nvGrpSpPr>
          <p:cNvPr name="Group 18" id="18"/>
          <p:cNvGrpSpPr/>
          <p:nvPr/>
        </p:nvGrpSpPr>
        <p:grpSpPr>
          <a:xfrm rot="0">
            <a:off x="1656091" y="4687525"/>
            <a:ext cx="7000610" cy="1345357"/>
            <a:chOff x="0" y="0"/>
            <a:chExt cx="5420212" cy="1041641"/>
          </a:xfrm>
        </p:grpSpPr>
        <p:sp>
          <p:nvSpPr>
            <p:cNvPr name="Freeform 19" id="19"/>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96B396"/>
            </a:solidFill>
          </p:spPr>
        </p:sp>
      </p:grpSp>
      <p:sp>
        <p:nvSpPr>
          <p:cNvPr name="TextBox 20" id="20"/>
          <p:cNvSpPr txBox="true"/>
          <p:nvPr/>
        </p:nvSpPr>
        <p:spPr>
          <a:xfrm rot="0">
            <a:off x="9805138" y="8549451"/>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Open Sans"/>
                <a:ea typeface="Open Sans"/>
                <a:cs typeface="Open Sans"/>
                <a:sym typeface="Open Sans"/>
              </a:rPr>
              <a:t>Clear user feedback</a:t>
            </a:r>
          </a:p>
        </p:txBody>
      </p:sp>
      <p:sp>
        <p:nvSpPr>
          <p:cNvPr name="TextBox 21" id="21"/>
          <p:cNvSpPr txBox="true"/>
          <p:nvPr/>
        </p:nvSpPr>
        <p:spPr>
          <a:xfrm rot="0">
            <a:off x="9805138" y="5058851"/>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Prescription Integration</a:t>
            </a:r>
          </a:p>
        </p:txBody>
      </p:sp>
      <p:sp>
        <p:nvSpPr>
          <p:cNvPr name="TextBox 22" id="22"/>
          <p:cNvSpPr txBox="true"/>
          <p:nvPr/>
        </p:nvSpPr>
        <p:spPr>
          <a:xfrm rot="0">
            <a:off x="9805138" y="6804258"/>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Glasses recycling</a:t>
            </a:r>
          </a:p>
        </p:txBody>
      </p:sp>
      <p:sp>
        <p:nvSpPr>
          <p:cNvPr name="TextBox 23" id="23"/>
          <p:cNvSpPr txBox="true"/>
          <p:nvPr/>
        </p:nvSpPr>
        <p:spPr>
          <a:xfrm rot="0">
            <a:off x="1971339" y="6804983"/>
            <a:ext cx="6370112"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Virtual Try-on - Personalizate</a:t>
            </a:r>
          </a:p>
        </p:txBody>
      </p:sp>
      <p:sp>
        <p:nvSpPr>
          <p:cNvPr name="TextBox 24" id="24"/>
          <p:cNvSpPr txBox="true"/>
          <p:nvPr/>
        </p:nvSpPr>
        <p:spPr>
          <a:xfrm rot="0">
            <a:off x="1971339" y="8550390"/>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Add favorite</a:t>
            </a:r>
          </a:p>
        </p:txBody>
      </p:sp>
      <p:sp>
        <p:nvSpPr>
          <p:cNvPr name="TextBox 25" id="25"/>
          <p:cNvSpPr txBox="true"/>
          <p:nvPr/>
        </p:nvSpPr>
        <p:spPr>
          <a:xfrm rot="0">
            <a:off x="1971339" y="5058851"/>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ea typeface="Open Sans"/>
                <a:cs typeface="Open Sans"/>
                <a:sym typeface="Open Sans"/>
              </a:rPr>
              <a:t>Blog for eye information</a:t>
            </a:r>
          </a:p>
        </p:txBody>
      </p:sp>
      <p:sp>
        <p:nvSpPr>
          <p:cNvPr name="TextBox 26" id="26"/>
          <p:cNvSpPr txBox="true"/>
          <p:nvPr/>
        </p:nvSpPr>
        <p:spPr>
          <a:xfrm rot="0">
            <a:off x="1656091" y="762942"/>
            <a:ext cx="7015497" cy="3657600"/>
          </a:xfrm>
          <a:prstGeom prst="rect">
            <a:avLst/>
          </a:prstGeom>
        </p:spPr>
        <p:txBody>
          <a:bodyPr anchor="t" rtlCol="false" tIns="0" lIns="0" bIns="0" rIns="0">
            <a:spAutoFit/>
          </a:bodyPr>
          <a:lstStyle/>
          <a:p>
            <a:pPr algn="l" marL="0" indent="0" lvl="0">
              <a:lnSpc>
                <a:spcPts val="9600"/>
              </a:lnSpc>
              <a:spcBef>
                <a:spcPct val="0"/>
              </a:spcBef>
            </a:pPr>
            <a:r>
              <a:rPr lang="en-US" b="true" sz="8000" spc="-160">
                <a:solidFill>
                  <a:srgbClr val="FFC107"/>
                </a:solidFill>
                <a:latin typeface="Open Sans Bold"/>
                <a:ea typeface="Open Sans Bold"/>
                <a:cs typeface="Open Sans Bold"/>
                <a:sym typeface="Open Sans Bold"/>
              </a:rPr>
              <a:t>Requirements and Proposed Solution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C987C"/>
        </a:solidFill>
      </p:bgPr>
    </p:bg>
    <p:spTree>
      <p:nvGrpSpPr>
        <p:cNvPr id="1" name=""/>
        <p:cNvGrpSpPr/>
        <p:nvPr/>
      </p:nvGrpSpPr>
      <p:grpSpPr>
        <a:xfrm>
          <a:off x="0" y="0"/>
          <a:ext cx="0" cy="0"/>
          <a:chOff x="0" y="0"/>
          <a:chExt cx="0" cy="0"/>
        </a:xfrm>
      </p:grpSpPr>
      <p:sp>
        <p:nvSpPr>
          <p:cNvPr name="Freeform 2" id="2"/>
          <p:cNvSpPr/>
          <p:nvPr/>
        </p:nvSpPr>
        <p:spPr>
          <a:xfrm flipH="false" flipV="false" rot="0">
            <a:off x="2487132" y="2623628"/>
            <a:ext cx="13313735" cy="5325494"/>
          </a:xfrm>
          <a:custGeom>
            <a:avLst/>
            <a:gdLst/>
            <a:ahLst/>
            <a:cxnLst/>
            <a:rect r="r" b="b" t="t" l="l"/>
            <a:pathLst>
              <a:path h="5325494" w="13313735">
                <a:moveTo>
                  <a:pt x="0" y="0"/>
                </a:moveTo>
                <a:lnTo>
                  <a:pt x="13313736" y="0"/>
                </a:lnTo>
                <a:lnTo>
                  <a:pt x="13313736" y="5325494"/>
                </a:lnTo>
                <a:lnTo>
                  <a:pt x="0" y="5325494"/>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2901" y="3256475"/>
            <a:ext cx="14302199" cy="3002589"/>
          </a:xfrm>
          <a:prstGeom prst="rect">
            <a:avLst/>
          </a:prstGeom>
        </p:spPr>
        <p:txBody>
          <a:bodyPr anchor="t" rtlCol="false" tIns="0" lIns="0" bIns="0" rIns="0">
            <a:spAutoFit/>
          </a:bodyPr>
          <a:lstStyle/>
          <a:p>
            <a:pPr algn="ctr" marL="0" indent="0" lvl="0">
              <a:lnSpc>
                <a:spcPts val="10962"/>
              </a:lnSpc>
            </a:pPr>
            <a:r>
              <a:rPr lang="en-US" b="true" sz="10962">
                <a:solidFill>
                  <a:srgbClr val="FFFFFF"/>
                </a:solidFill>
                <a:latin typeface="Codec Pro Bold"/>
                <a:ea typeface="Codec Pro Bold"/>
                <a:cs typeface="Codec Pro Bold"/>
                <a:sym typeface="Codec Pro Bold"/>
              </a:rPr>
              <a:t>Evaluation and Next Steps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7C987C"/>
        </a:solidFill>
      </p:bgPr>
    </p:bg>
    <p:spTree>
      <p:nvGrpSpPr>
        <p:cNvPr id="1" name=""/>
        <p:cNvGrpSpPr/>
        <p:nvPr/>
      </p:nvGrpSpPr>
      <p:grpSpPr>
        <a:xfrm>
          <a:off x="0" y="0"/>
          <a:ext cx="0" cy="0"/>
          <a:chOff x="0" y="0"/>
          <a:chExt cx="0" cy="0"/>
        </a:xfrm>
      </p:grpSpPr>
      <p:sp>
        <p:nvSpPr>
          <p:cNvPr name="TextBox 2" id="2"/>
          <p:cNvSpPr txBox="true"/>
          <p:nvPr/>
        </p:nvSpPr>
        <p:spPr>
          <a:xfrm rot="0">
            <a:off x="1683144" y="1719734"/>
            <a:ext cx="12753867" cy="771525"/>
          </a:xfrm>
          <a:prstGeom prst="rect">
            <a:avLst/>
          </a:prstGeom>
        </p:spPr>
        <p:txBody>
          <a:bodyPr anchor="t" rtlCol="false" tIns="0" lIns="0" bIns="0" rIns="0">
            <a:spAutoFit/>
          </a:bodyPr>
          <a:lstStyle/>
          <a:p>
            <a:pPr algn="l" marL="0" indent="0" lvl="0">
              <a:lnSpc>
                <a:spcPts val="6014"/>
              </a:lnSpc>
            </a:pPr>
            <a:r>
              <a:rPr lang="en-US" b="true" sz="5012">
                <a:solidFill>
                  <a:srgbClr val="FFFFFF"/>
                </a:solidFill>
                <a:latin typeface="Open Sans Bold"/>
                <a:ea typeface="Open Sans Bold"/>
                <a:cs typeface="Open Sans Bold"/>
                <a:sym typeface="Open Sans Bold"/>
              </a:rPr>
              <a:t>What Went Right and What Went Wrong</a:t>
            </a:r>
          </a:p>
        </p:txBody>
      </p:sp>
      <p:grpSp>
        <p:nvGrpSpPr>
          <p:cNvPr name="Group 3" id="3"/>
          <p:cNvGrpSpPr/>
          <p:nvPr/>
        </p:nvGrpSpPr>
        <p:grpSpPr>
          <a:xfrm rot="0">
            <a:off x="2681647" y="4174140"/>
            <a:ext cx="4880089" cy="942975"/>
            <a:chOff x="0" y="0"/>
            <a:chExt cx="6506785" cy="1257300"/>
          </a:xfrm>
        </p:grpSpPr>
        <p:sp>
          <p:nvSpPr>
            <p:cNvPr name="TextBox 4" id="4"/>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b="true" sz="5000">
                  <a:solidFill>
                    <a:srgbClr val="FFFFFF"/>
                  </a:solidFill>
                  <a:latin typeface="Open Sans Bold"/>
                  <a:ea typeface="Open Sans Bold"/>
                  <a:cs typeface="Open Sans Bold"/>
                  <a:sym typeface="Open Sans Bold"/>
                </a:rPr>
                <a:t>01</a:t>
              </a:r>
            </a:p>
          </p:txBody>
        </p:sp>
        <p:sp>
          <p:nvSpPr>
            <p:cNvPr name="TextBox 5" id="5"/>
            <p:cNvSpPr txBox="true"/>
            <p:nvPr/>
          </p:nvSpPr>
          <p:spPr>
            <a:xfrm rot="0">
              <a:off x="1636110" y="237067"/>
              <a:ext cx="4870675" cy="1020233"/>
            </a:xfrm>
            <a:prstGeom prst="rect">
              <a:avLst/>
            </a:prstGeom>
          </p:spPr>
          <p:txBody>
            <a:bodyPr anchor="t" rtlCol="false" tIns="0" lIns="0" bIns="0" rIns="0">
              <a:spAutoFit/>
            </a:bodyPr>
            <a:lstStyle/>
            <a:p>
              <a:pPr algn="l" marL="0" indent="0" lvl="0">
                <a:lnSpc>
                  <a:spcPts val="3087"/>
                </a:lnSpc>
              </a:pPr>
              <a:r>
                <a:rPr lang="en-US" b="true" sz="2374">
                  <a:solidFill>
                    <a:srgbClr val="FFFFFF"/>
                  </a:solidFill>
                  <a:latin typeface="Open Sans Bold"/>
                  <a:ea typeface="Open Sans Bold"/>
                  <a:cs typeface="Open Sans Bold"/>
                  <a:sym typeface="Open Sans Bold"/>
                </a:rPr>
                <a:t>User interviews brought valuable insights.</a:t>
              </a:r>
            </a:p>
          </p:txBody>
        </p:sp>
      </p:grpSp>
      <p:grpSp>
        <p:nvGrpSpPr>
          <p:cNvPr name="Group 6" id="6"/>
          <p:cNvGrpSpPr/>
          <p:nvPr/>
        </p:nvGrpSpPr>
        <p:grpSpPr>
          <a:xfrm rot="0">
            <a:off x="6288095" y="5639403"/>
            <a:ext cx="4880089" cy="1389063"/>
            <a:chOff x="0" y="0"/>
            <a:chExt cx="6506785" cy="1852083"/>
          </a:xfrm>
        </p:grpSpPr>
        <p:sp>
          <p:nvSpPr>
            <p:cNvPr name="TextBox 7" id="7"/>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b="true" sz="5000">
                  <a:solidFill>
                    <a:srgbClr val="FFFFFF"/>
                  </a:solidFill>
                  <a:latin typeface="Open Sans Bold"/>
                  <a:ea typeface="Open Sans Bold"/>
                  <a:cs typeface="Open Sans Bold"/>
                  <a:sym typeface="Open Sans Bold"/>
                </a:rPr>
                <a:t>03</a:t>
              </a:r>
            </a:p>
          </p:txBody>
        </p:sp>
        <p:sp>
          <p:nvSpPr>
            <p:cNvPr name="TextBox 8" id="8"/>
            <p:cNvSpPr txBox="true"/>
            <p:nvPr/>
          </p:nvSpPr>
          <p:spPr>
            <a:xfrm rot="0">
              <a:off x="1636110" y="227542"/>
              <a:ext cx="4870675" cy="1624542"/>
            </a:xfrm>
            <a:prstGeom prst="rect">
              <a:avLst/>
            </a:prstGeom>
          </p:spPr>
          <p:txBody>
            <a:bodyPr anchor="t" rtlCol="false" tIns="0" lIns="0" bIns="0" rIns="0">
              <a:spAutoFit/>
            </a:bodyPr>
            <a:lstStyle/>
            <a:p>
              <a:pPr algn="l" marL="0" indent="0" lvl="0">
                <a:lnSpc>
                  <a:spcPts val="3249"/>
                </a:lnSpc>
              </a:pPr>
              <a:r>
                <a:rPr lang="en-US" b="true" sz="2499">
                  <a:solidFill>
                    <a:srgbClr val="FFFFFF"/>
                  </a:solidFill>
                  <a:latin typeface="Open Sans Bold"/>
                  <a:ea typeface="Open Sans Bold"/>
                  <a:cs typeface="Open Sans Bold"/>
                  <a:sym typeface="Open Sans Bold"/>
                </a:rPr>
                <a:t>Difficulty testing broken features on the Opticalia website.</a:t>
              </a:r>
            </a:p>
          </p:txBody>
        </p:sp>
      </p:grpSp>
      <p:grpSp>
        <p:nvGrpSpPr>
          <p:cNvPr name="Group 9" id="9"/>
          <p:cNvGrpSpPr/>
          <p:nvPr/>
        </p:nvGrpSpPr>
        <p:grpSpPr>
          <a:xfrm rot="0">
            <a:off x="9894544" y="4174140"/>
            <a:ext cx="4880089" cy="979488"/>
            <a:chOff x="0" y="0"/>
            <a:chExt cx="6506785" cy="1305983"/>
          </a:xfrm>
        </p:grpSpPr>
        <p:sp>
          <p:nvSpPr>
            <p:cNvPr name="TextBox 10" id="10"/>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b="true" sz="5000">
                  <a:solidFill>
                    <a:srgbClr val="FFFFFF"/>
                  </a:solidFill>
                  <a:latin typeface="Open Sans Bold"/>
                  <a:ea typeface="Open Sans Bold"/>
                  <a:cs typeface="Open Sans Bold"/>
                  <a:sym typeface="Open Sans Bold"/>
                </a:rPr>
                <a:t>02</a:t>
              </a:r>
            </a:p>
          </p:txBody>
        </p:sp>
        <p:sp>
          <p:nvSpPr>
            <p:cNvPr name="TextBox 11" id="11"/>
            <p:cNvSpPr txBox="true"/>
            <p:nvPr/>
          </p:nvSpPr>
          <p:spPr>
            <a:xfrm rot="0">
              <a:off x="1636110" y="227542"/>
              <a:ext cx="4870675" cy="1078442"/>
            </a:xfrm>
            <a:prstGeom prst="rect">
              <a:avLst/>
            </a:prstGeom>
          </p:spPr>
          <p:txBody>
            <a:bodyPr anchor="t" rtlCol="false" tIns="0" lIns="0" bIns="0" rIns="0">
              <a:spAutoFit/>
            </a:bodyPr>
            <a:lstStyle/>
            <a:p>
              <a:pPr algn="l" marL="0" indent="0" lvl="0">
                <a:lnSpc>
                  <a:spcPts val="3249"/>
                </a:lnSpc>
              </a:pPr>
              <a:r>
                <a:rPr lang="en-US" b="true" sz="2499">
                  <a:solidFill>
                    <a:srgbClr val="FFFFFF"/>
                  </a:solidFill>
                  <a:latin typeface="Open Sans Bold"/>
                  <a:ea typeface="Open Sans Bold"/>
                  <a:cs typeface="Open Sans Bold"/>
                  <a:sym typeface="Open Sans Bold"/>
                </a:rPr>
                <a:t>Detailed analysis of competitors.</a:t>
              </a:r>
            </a:p>
          </p:txBody>
        </p:sp>
      </p:grpSp>
      <p:grpSp>
        <p:nvGrpSpPr>
          <p:cNvPr name="Group 12" id="12"/>
          <p:cNvGrpSpPr/>
          <p:nvPr/>
        </p:nvGrpSpPr>
        <p:grpSpPr>
          <a:xfrm rot="0">
            <a:off x="2681647" y="7514240"/>
            <a:ext cx="4880089" cy="979488"/>
            <a:chOff x="0" y="0"/>
            <a:chExt cx="6506785" cy="1305983"/>
          </a:xfrm>
        </p:grpSpPr>
        <p:sp>
          <p:nvSpPr>
            <p:cNvPr name="TextBox 13" id="13"/>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b="true" sz="5000">
                  <a:solidFill>
                    <a:srgbClr val="FF5757"/>
                  </a:solidFill>
                  <a:latin typeface="Open Sans Bold"/>
                  <a:ea typeface="Open Sans Bold"/>
                  <a:cs typeface="Open Sans Bold"/>
                  <a:sym typeface="Open Sans Bold"/>
                </a:rPr>
                <a:t>04</a:t>
              </a:r>
            </a:p>
          </p:txBody>
        </p:sp>
        <p:sp>
          <p:nvSpPr>
            <p:cNvPr name="TextBox 14" id="14"/>
            <p:cNvSpPr txBox="true"/>
            <p:nvPr/>
          </p:nvSpPr>
          <p:spPr>
            <a:xfrm rot="0">
              <a:off x="1636110" y="227542"/>
              <a:ext cx="4870675" cy="1078442"/>
            </a:xfrm>
            <a:prstGeom prst="rect">
              <a:avLst/>
            </a:prstGeom>
          </p:spPr>
          <p:txBody>
            <a:bodyPr anchor="t" rtlCol="false" tIns="0" lIns="0" bIns="0" rIns="0">
              <a:spAutoFit/>
            </a:bodyPr>
            <a:lstStyle/>
            <a:p>
              <a:pPr algn="l" marL="0" indent="0" lvl="0">
                <a:lnSpc>
                  <a:spcPts val="3249"/>
                </a:lnSpc>
              </a:pPr>
              <a:r>
                <a:rPr lang="en-US" b="true" sz="2499">
                  <a:solidFill>
                    <a:srgbClr val="FFFFFF"/>
                  </a:solidFill>
                  <a:latin typeface="Open Sans Bold"/>
                  <a:ea typeface="Open Sans Bold"/>
                  <a:cs typeface="Open Sans Bold"/>
                  <a:sym typeface="Open Sans Bold"/>
                </a:rPr>
                <a:t>Time constraints to interview more users.</a:t>
              </a:r>
            </a:p>
          </p:txBody>
        </p:sp>
      </p:grpSp>
      <p:grpSp>
        <p:nvGrpSpPr>
          <p:cNvPr name="Group 15" id="15"/>
          <p:cNvGrpSpPr/>
          <p:nvPr/>
        </p:nvGrpSpPr>
        <p:grpSpPr>
          <a:xfrm rot="0">
            <a:off x="9894544" y="7531544"/>
            <a:ext cx="4880089" cy="1389063"/>
            <a:chOff x="0" y="0"/>
            <a:chExt cx="6506785" cy="1852083"/>
          </a:xfrm>
        </p:grpSpPr>
        <p:sp>
          <p:nvSpPr>
            <p:cNvPr name="TextBox 16" id="16"/>
            <p:cNvSpPr txBox="true"/>
            <p:nvPr/>
          </p:nvSpPr>
          <p:spPr>
            <a:xfrm rot="0">
              <a:off x="0" y="-9525"/>
              <a:ext cx="1134891" cy="1025525"/>
            </a:xfrm>
            <a:prstGeom prst="rect">
              <a:avLst/>
            </a:prstGeom>
          </p:spPr>
          <p:txBody>
            <a:bodyPr anchor="t" rtlCol="false" tIns="0" lIns="0" bIns="0" rIns="0">
              <a:spAutoFit/>
            </a:bodyPr>
            <a:lstStyle/>
            <a:p>
              <a:pPr algn="l">
                <a:lnSpc>
                  <a:spcPts val="6000"/>
                </a:lnSpc>
              </a:pPr>
              <a:r>
                <a:rPr lang="en-US" b="true" sz="5000">
                  <a:solidFill>
                    <a:srgbClr val="FF5757"/>
                  </a:solidFill>
                  <a:latin typeface="Open Sans Bold"/>
                  <a:ea typeface="Open Sans Bold"/>
                  <a:cs typeface="Open Sans Bold"/>
                  <a:sym typeface="Open Sans Bold"/>
                </a:rPr>
                <a:t>05</a:t>
              </a:r>
            </a:p>
          </p:txBody>
        </p:sp>
        <p:sp>
          <p:nvSpPr>
            <p:cNvPr name="TextBox 17" id="17"/>
            <p:cNvSpPr txBox="true"/>
            <p:nvPr/>
          </p:nvSpPr>
          <p:spPr>
            <a:xfrm rot="0">
              <a:off x="1636110" y="227542"/>
              <a:ext cx="4870675" cy="1624542"/>
            </a:xfrm>
            <a:prstGeom prst="rect">
              <a:avLst/>
            </a:prstGeom>
          </p:spPr>
          <p:txBody>
            <a:bodyPr anchor="t" rtlCol="false" tIns="0" lIns="0" bIns="0" rIns="0">
              <a:spAutoFit/>
            </a:bodyPr>
            <a:lstStyle/>
            <a:p>
              <a:pPr algn="l" marL="0" indent="0" lvl="0">
                <a:lnSpc>
                  <a:spcPts val="3249"/>
                </a:lnSpc>
              </a:pPr>
              <a:r>
                <a:rPr lang="en-US" b="true" sz="2499">
                  <a:solidFill>
                    <a:srgbClr val="FFFFFF"/>
                  </a:solidFill>
                  <a:latin typeface="Open Sans Bold"/>
                  <a:ea typeface="Open Sans Bold"/>
                  <a:cs typeface="Open Sans Bold"/>
                  <a:sym typeface="Open Sans Bold"/>
                </a:rPr>
                <a:t>Clear identification of Opticalia's usability problems.</a:t>
              </a:r>
            </a:p>
          </p:txBody>
        </p:sp>
      </p:grpSp>
      <p:sp>
        <p:nvSpPr>
          <p:cNvPr name="AutoShape 18" id="18"/>
          <p:cNvSpPr/>
          <p:nvPr/>
        </p:nvSpPr>
        <p:spPr>
          <a:xfrm>
            <a:off x="1789428" y="3331178"/>
            <a:ext cx="10961021" cy="0"/>
          </a:xfrm>
          <a:prstGeom prst="line">
            <a:avLst/>
          </a:prstGeom>
          <a:ln cap="flat" w="104775">
            <a:solidFill>
              <a:srgbClr val="B1CFB1"/>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7C987C"/>
        </a:solidFill>
      </p:bgPr>
    </p:bg>
    <p:spTree>
      <p:nvGrpSpPr>
        <p:cNvPr id="1" name=""/>
        <p:cNvGrpSpPr/>
        <p:nvPr/>
      </p:nvGrpSpPr>
      <p:grpSpPr>
        <a:xfrm>
          <a:off x="0" y="0"/>
          <a:ext cx="0" cy="0"/>
          <a:chOff x="0" y="0"/>
          <a:chExt cx="0" cy="0"/>
        </a:xfrm>
      </p:grpSpPr>
      <p:sp>
        <p:nvSpPr>
          <p:cNvPr name="TextBox 2" id="2"/>
          <p:cNvSpPr txBox="true"/>
          <p:nvPr/>
        </p:nvSpPr>
        <p:spPr>
          <a:xfrm rot="0">
            <a:off x="3712371" y="1711606"/>
            <a:ext cx="10863257" cy="1219200"/>
          </a:xfrm>
          <a:prstGeom prst="rect">
            <a:avLst/>
          </a:prstGeom>
        </p:spPr>
        <p:txBody>
          <a:bodyPr anchor="t" rtlCol="false" tIns="0" lIns="0" bIns="0" rIns="0">
            <a:spAutoFit/>
          </a:bodyPr>
          <a:lstStyle/>
          <a:p>
            <a:pPr algn="ctr" marL="0" indent="0" lvl="0">
              <a:lnSpc>
                <a:spcPts val="9600"/>
              </a:lnSpc>
              <a:spcBef>
                <a:spcPct val="0"/>
              </a:spcBef>
            </a:pPr>
            <a:r>
              <a:rPr lang="en-US" b="true" sz="8000">
                <a:solidFill>
                  <a:srgbClr val="FFFFFF"/>
                </a:solidFill>
                <a:latin typeface="Open Sans Bold"/>
                <a:ea typeface="Open Sans Bold"/>
                <a:cs typeface="Open Sans Bold"/>
                <a:sym typeface="Open Sans Bold"/>
              </a:rPr>
              <a:t>Next steps</a:t>
            </a:r>
          </a:p>
        </p:txBody>
      </p:sp>
      <p:sp>
        <p:nvSpPr>
          <p:cNvPr name="TextBox 3" id="3"/>
          <p:cNvSpPr txBox="true"/>
          <p:nvPr/>
        </p:nvSpPr>
        <p:spPr>
          <a:xfrm rot="0">
            <a:off x="1634798" y="6134079"/>
            <a:ext cx="4580058" cy="1177290"/>
          </a:xfrm>
          <a:prstGeom prst="rect">
            <a:avLst/>
          </a:prstGeom>
        </p:spPr>
        <p:txBody>
          <a:bodyPr anchor="t" rtlCol="false" tIns="0" lIns="0" bIns="0" rIns="0">
            <a:spAutoFit/>
          </a:bodyPr>
          <a:lstStyle/>
          <a:p>
            <a:pPr algn="ctr">
              <a:lnSpc>
                <a:spcPts val="4620"/>
              </a:lnSpc>
            </a:pPr>
            <a:r>
              <a:rPr lang="en-US" b="true" sz="4200" spc="-84">
                <a:solidFill>
                  <a:srgbClr val="FFFFFF"/>
                </a:solidFill>
                <a:latin typeface="Open Sans Bold"/>
                <a:ea typeface="Open Sans Bold"/>
                <a:cs typeface="Open Sans Bold"/>
                <a:sym typeface="Open Sans Bold"/>
              </a:rPr>
              <a:t>Solution prototyping</a:t>
            </a:r>
          </a:p>
        </p:txBody>
      </p:sp>
      <p:sp>
        <p:nvSpPr>
          <p:cNvPr name="TextBox 4" id="4"/>
          <p:cNvSpPr txBox="true"/>
          <p:nvPr/>
        </p:nvSpPr>
        <p:spPr>
          <a:xfrm rot="0">
            <a:off x="6853971" y="6134079"/>
            <a:ext cx="4580058" cy="1758315"/>
          </a:xfrm>
          <a:prstGeom prst="rect">
            <a:avLst/>
          </a:prstGeom>
        </p:spPr>
        <p:txBody>
          <a:bodyPr anchor="t" rtlCol="false" tIns="0" lIns="0" bIns="0" rIns="0">
            <a:spAutoFit/>
          </a:bodyPr>
          <a:lstStyle/>
          <a:p>
            <a:pPr algn="ctr" marL="0" indent="0" lvl="0">
              <a:lnSpc>
                <a:spcPts val="4620"/>
              </a:lnSpc>
              <a:spcBef>
                <a:spcPct val="0"/>
              </a:spcBef>
            </a:pPr>
            <a:r>
              <a:rPr lang="en-US" b="true" sz="4200" spc="-84">
                <a:solidFill>
                  <a:srgbClr val="FFFFFF"/>
                </a:solidFill>
                <a:latin typeface="Open Sans Bold"/>
                <a:ea typeface="Open Sans Bold"/>
                <a:cs typeface="Open Sans Bold"/>
                <a:sym typeface="Open Sans Bold"/>
              </a:rPr>
              <a:t>Perform usability testing with prototypes.</a:t>
            </a:r>
          </a:p>
        </p:txBody>
      </p:sp>
      <p:sp>
        <p:nvSpPr>
          <p:cNvPr name="TextBox 5" id="5"/>
          <p:cNvSpPr txBox="true"/>
          <p:nvPr/>
        </p:nvSpPr>
        <p:spPr>
          <a:xfrm rot="0">
            <a:off x="12073145" y="6134079"/>
            <a:ext cx="4580058" cy="596265"/>
          </a:xfrm>
          <a:prstGeom prst="rect">
            <a:avLst/>
          </a:prstGeom>
        </p:spPr>
        <p:txBody>
          <a:bodyPr anchor="t" rtlCol="false" tIns="0" lIns="0" bIns="0" rIns="0">
            <a:spAutoFit/>
          </a:bodyPr>
          <a:lstStyle/>
          <a:p>
            <a:pPr algn="ctr" marL="0" indent="0" lvl="0">
              <a:lnSpc>
                <a:spcPts val="4620"/>
              </a:lnSpc>
              <a:spcBef>
                <a:spcPct val="0"/>
              </a:spcBef>
            </a:pPr>
            <a:r>
              <a:rPr lang="en-US" b="true" sz="4200" spc="-84">
                <a:solidFill>
                  <a:srgbClr val="FFFFFF"/>
                </a:solidFill>
                <a:latin typeface="Open Sans Bold"/>
                <a:ea typeface="Open Sans Bold"/>
                <a:cs typeface="Open Sans Bold"/>
                <a:sym typeface="Open Sans Bold"/>
              </a:rPr>
              <a:t>. . . </a:t>
            </a:r>
          </a:p>
        </p:txBody>
      </p:sp>
      <p:grpSp>
        <p:nvGrpSpPr>
          <p:cNvPr name="Group 6" id="6"/>
          <p:cNvGrpSpPr/>
          <p:nvPr/>
        </p:nvGrpSpPr>
        <p:grpSpPr>
          <a:xfrm rot="0">
            <a:off x="3305195" y="4166846"/>
            <a:ext cx="1239263" cy="123926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B396"/>
            </a:solidFill>
          </p:spPr>
        </p:sp>
      </p:grpSp>
      <p:sp>
        <p:nvSpPr>
          <p:cNvPr name="TextBox 8" id="8"/>
          <p:cNvSpPr txBox="true"/>
          <p:nvPr/>
        </p:nvSpPr>
        <p:spPr>
          <a:xfrm rot="0">
            <a:off x="3305195"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b="true" sz="6399" spc="-159" u="none">
                <a:solidFill>
                  <a:srgbClr val="000000"/>
                </a:solidFill>
                <a:latin typeface="Open Sans Bold"/>
                <a:ea typeface="Open Sans Bold"/>
                <a:cs typeface="Open Sans Bold"/>
                <a:sym typeface="Open Sans Bold"/>
              </a:rPr>
              <a:t>1</a:t>
            </a:r>
          </a:p>
        </p:txBody>
      </p:sp>
      <p:grpSp>
        <p:nvGrpSpPr>
          <p:cNvPr name="Group 9" id="9"/>
          <p:cNvGrpSpPr/>
          <p:nvPr/>
        </p:nvGrpSpPr>
        <p:grpSpPr>
          <a:xfrm rot="0">
            <a:off x="8524368" y="4166846"/>
            <a:ext cx="1239263" cy="123926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B396"/>
            </a:solidFill>
          </p:spPr>
        </p:sp>
      </p:grpSp>
      <p:sp>
        <p:nvSpPr>
          <p:cNvPr name="TextBox 11" id="11"/>
          <p:cNvSpPr txBox="true"/>
          <p:nvPr/>
        </p:nvSpPr>
        <p:spPr>
          <a:xfrm rot="0">
            <a:off x="8524368"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b="true" sz="6399" spc="-159" u="none">
                <a:solidFill>
                  <a:srgbClr val="000000"/>
                </a:solidFill>
                <a:latin typeface="Open Sans Bold"/>
                <a:ea typeface="Open Sans Bold"/>
                <a:cs typeface="Open Sans Bold"/>
                <a:sym typeface="Open Sans Bold"/>
              </a:rPr>
              <a:t>2</a:t>
            </a:r>
          </a:p>
        </p:txBody>
      </p:sp>
      <p:grpSp>
        <p:nvGrpSpPr>
          <p:cNvPr name="Group 12" id="12"/>
          <p:cNvGrpSpPr/>
          <p:nvPr/>
        </p:nvGrpSpPr>
        <p:grpSpPr>
          <a:xfrm rot="0">
            <a:off x="13743542" y="4166846"/>
            <a:ext cx="1239263" cy="123926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B396"/>
            </a:solidFill>
          </p:spPr>
        </p:sp>
      </p:grpSp>
      <p:sp>
        <p:nvSpPr>
          <p:cNvPr name="TextBox 14" id="14"/>
          <p:cNvSpPr txBox="true"/>
          <p:nvPr/>
        </p:nvSpPr>
        <p:spPr>
          <a:xfrm rot="0">
            <a:off x="13743542"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b="true" sz="6399" spc="-159" u="none">
                <a:solidFill>
                  <a:srgbClr val="000000"/>
                </a:solidFill>
                <a:latin typeface="Open Sans Bold"/>
                <a:ea typeface="Open Sans Bold"/>
                <a:cs typeface="Open Sans Bold"/>
                <a:sym typeface="Open Sans Bold"/>
              </a:rPr>
              <a:t>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7C987C"/>
        </a:solidFill>
      </p:bgPr>
    </p:bg>
    <p:spTree>
      <p:nvGrpSpPr>
        <p:cNvPr id="1" name=""/>
        <p:cNvGrpSpPr/>
        <p:nvPr/>
      </p:nvGrpSpPr>
      <p:grpSpPr>
        <a:xfrm>
          <a:off x="0" y="0"/>
          <a:ext cx="0" cy="0"/>
          <a:chOff x="0" y="0"/>
          <a:chExt cx="0" cy="0"/>
        </a:xfrm>
      </p:grpSpPr>
      <p:sp>
        <p:nvSpPr>
          <p:cNvPr name="TextBox 2" id="2"/>
          <p:cNvSpPr txBox="true"/>
          <p:nvPr/>
        </p:nvSpPr>
        <p:spPr>
          <a:xfrm rot="0">
            <a:off x="3712371" y="1028700"/>
            <a:ext cx="10863257" cy="1219200"/>
          </a:xfrm>
          <a:prstGeom prst="rect">
            <a:avLst/>
          </a:prstGeom>
        </p:spPr>
        <p:txBody>
          <a:bodyPr anchor="t" rtlCol="false" tIns="0" lIns="0" bIns="0" rIns="0">
            <a:spAutoFit/>
          </a:bodyPr>
          <a:lstStyle/>
          <a:p>
            <a:pPr algn="ctr" marL="0" indent="0" lvl="0">
              <a:lnSpc>
                <a:spcPts val="9600"/>
              </a:lnSpc>
              <a:spcBef>
                <a:spcPct val="0"/>
              </a:spcBef>
            </a:pPr>
            <a:r>
              <a:rPr lang="en-US" b="true" sz="8000">
                <a:solidFill>
                  <a:srgbClr val="FFFFFF"/>
                </a:solidFill>
                <a:latin typeface="Open Sans Bold"/>
                <a:ea typeface="Open Sans Bold"/>
                <a:cs typeface="Open Sans Bold"/>
                <a:sym typeface="Open Sans Bold"/>
              </a:rPr>
              <a:t>Group Assessment</a:t>
            </a:r>
          </a:p>
        </p:txBody>
      </p:sp>
      <p:pic>
        <p:nvPicPr>
          <p:cNvPr name="Picture 3" id="3"/>
          <p:cNvPicPr>
            <a:picLocks noChangeAspect="true"/>
          </p:cNvPicPr>
          <p:nvPr/>
        </p:nvPicPr>
        <p:blipFill>
          <a:blip r:embed="rId2"/>
          <a:stretch>
            <a:fillRect/>
          </a:stretch>
        </p:blipFill>
        <p:spPr>
          <a:xfrm rot="0">
            <a:off x="4579378" y="2216513"/>
            <a:ext cx="9129246" cy="724188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18288000" cy="3104985"/>
          </a:xfrm>
          <a:prstGeom prst="rect">
            <a:avLst/>
          </a:prstGeom>
          <a:solidFill>
            <a:srgbClr val="365236"/>
          </a:solidFill>
        </p:spPr>
      </p:sp>
      <p:sp>
        <p:nvSpPr>
          <p:cNvPr name="TextBox 3" id="3"/>
          <p:cNvSpPr txBox="true"/>
          <p:nvPr/>
        </p:nvSpPr>
        <p:spPr>
          <a:xfrm rot="0">
            <a:off x="6898531" y="923925"/>
            <a:ext cx="4490938" cy="1152525"/>
          </a:xfrm>
          <a:prstGeom prst="rect">
            <a:avLst/>
          </a:prstGeom>
        </p:spPr>
        <p:txBody>
          <a:bodyPr anchor="t" rtlCol="false" tIns="0" lIns="0" bIns="0" rIns="0">
            <a:spAutoFit/>
          </a:bodyPr>
          <a:lstStyle/>
          <a:p>
            <a:pPr algn="l">
              <a:lnSpc>
                <a:spcPts val="8279"/>
              </a:lnSpc>
            </a:pPr>
            <a:r>
              <a:rPr lang="en-US" sz="6899" b="true">
                <a:solidFill>
                  <a:srgbClr val="FFFFFF"/>
                </a:solidFill>
                <a:latin typeface="Codec Pro Bold"/>
                <a:ea typeface="Codec Pro Bold"/>
                <a:cs typeface="Codec Pro Bold"/>
                <a:sym typeface="Codec Pro Bold"/>
              </a:rPr>
              <a:t>Objectives</a:t>
            </a:r>
          </a:p>
        </p:txBody>
      </p:sp>
      <p:grpSp>
        <p:nvGrpSpPr>
          <p:cNvPr name="Group 4" id="4"/>
          <p:cNvGrpSpPr/>
          <p:nvPr/>
        </p:nvGrpSpPr>
        <p:grpSpPr>
          <a:xfrm rot="0">
            <a:off x="6936202" y="4260457"/>
            <a:ext cx="4334527" cy="4559693"/>
            <a:chOff x="0" y="0"/>
            <a:chExt cx="5779369" cy="6079590"/>
          </a:xfrm>
        </p:grpSpPr>
        <p:sp>
          <p:nvSpPr>
            <p:cNvPr name="AutoShape 5" id="5"/>
            <p:cNvSpPr/>
            <p:nvPr/>
          </p:nvSpPr>
          <p:spPr>
            <a:xfrm rot="0">
              <a:off x="0" y="0"/>
              <a:ext cx="5779369" cy="6079590"/>
            </a:xfrm>
            <a:prstGeom prst="rect">
              <a:avLst/>
            </a:prstGeom>
            <a:solidFill>
              <a:srgbClr val="7C987C"/>
            </a:solidFill>
          </p:spPr>
        </p:sp>
        <p:sp>
          <p:nvSpPr>
            <p:cNvPr name="TextBox 6" id="6"/>
            <p:cNvSpPr txBox="true"/>
            <p:nvPr/>
          </p:nvSpPr>
          <p:spPr>
            <a:xfrm rot="0">
              <a:off x="1050172" y="1834565"/>
              <a:ext cx="3679026" cy="2120557"/>
            </a:xfrm>
            <a:prstGeom prst="rect">
              <a:avLst/>
            </a:prstGeom>
          </p:spPr>
          <p:txBody>
            <a:bodyPr anchor="t" rtlCol="false" tIns="0" lIns="0" bIns="0" rIns="0">
              <a:spAutoFit/>
            </a:bodyPr>
            <a:lstStyle/>
            <a:p>
              <a:pPr algn="l">
                <a:lnSpc>
                  <a:spcPts val="3147"/>
                </a:lnSpc>
                <a:spcBef>
                  <a:spcPct val="0"/>
                </a:spcBef>
              </a:pPr>
              <a:r>
                <a:rPr lang="en-US" sz="2098">
                  <a:solidFill>
                    <a:srgbClr val="FFFFFF"/>
                  </a:solidFill>
                  <a:latin typeface="Codec Pro"/>
                  <a:ea typeface="Codec Pro"/>
                  <a:cs typeface="Codec Pro"/>
                  <a:sym typeface="Codec Pro"/>
                </a:rPr>
                <a:t>Create an intuitive optical e-commerce platform with virtual try-on capabilities</a:t>
              </a:r>
            </a:p>
          </p:txBody>
        </p:sp>
        <p:sp>
          <p:nvSpPr>
            <p:cNvPr name="TextBox 7" id="7"/>
            <p:cNvSpPr txBox="true"/>
            <p:nvPr/>
          </p:nvSpPr>
          <p:spPr>
            <a:xfrm rot="0">
              <a:off x="500102" y="539185"/>
              <a:ext cx="1100394" cy="1021717"/>
            </a:xfrm>
            <a:prstGeom prst="rect">
              <a:avLst/>
            </a:prstGeom>
          </p:spPr>
          <p:txBody>
            <a:bodyPr anchor="t" rtlCol="false" tIns="0" lIns="0" bIns="0" rIns="0">
              <a:spAutoFit/>
            </a:bodyPr>
            <a:lstStyle/>
            <a:p>
              <a:pPr algn="ctr">
                <a:lnSpc>
                  <a:spcPts val="6299"/>
                </a:lnSpc>
                <a:spcBef>
                  <a:spcPct val="0"/>
                </a:spcBef>
              </a:pPr>
              <a:r>
                <a:rPr lang="en-US" sz="4199">
                  <a:solidFill>
                    <a:srgbClr val="FFFFFF"/>
                  </a:solidFill>
                  <a:latin typeface="Codec Pro"/>
                  <a:ea typeface="Codec Pro"/>
                  <a:cs typeface="Codec Pro"/>
                  <a:sym typeface="Codec Pro"/>
                </a:rPr>
                <a:t>02</a:t>
              </a:r>
            </a:p>
          </p:txBody>
        </p:sp>
      </p:grpSp>
      <p:grpSp>
        <p:nvGrpSpPr>
          <p:cNvPr name="Group 8" id="8"/>
          <p:cNvGrpSpPr/>
          <p:nvPr/>
        </p:nvGrpSpPr>
        <p:grpSpPr>
          <a:xfrm rot="0">
            <a:off x="1028700" y="4260457"/>
            <a:ext cx="4253456" cy="4559693"/>
            <a:chOff x="0" y="0"/>
            <a:chExt cx="5671275" cy="6079590"/>
          </a:xfrm>
        </p:grpSpPr>
        <p:sp>
          <p:nvSpPr>
            <p:cNvPr name="AutoShape 9" id="9"/>
            <p:cNvSpPr/>
            <p:nvPr/>
          </p:nvSpPr>
          <p:spPr>
            <a:xfrm rot="0">
              <a:off x="0" y="0"/>
              <a:ext cx="5671275" cy="6079590"/>
            </a:xfrm>
            <a:prstGeom prst="rect">
              <a:avLst/>
            </a:prstGeom>
            <a:solidFill>
              <a:srgbClr val="365236"/>
            </a:solidFill>
          </p:spPr>
        </p:sp>
        <p:sp>
          <p:nvSpPr>
            <p:cNvPr name="TextBox 10" id="10"/>
            <p:cNvSpPr txBox="true"/>
            <p:nvPr/>
          </p:nvSpPr>
          <p:spPr>
            <a:xfrm rot="0">
              <a:off x="562060" y="622429"/>
              <a:ext cx="868130" cy="938474"/>
            </a:xfrm>
            <a:prstGeom prst="rect">
              <a:avLst/>
            </a:prstGeom>
          </p:spPr>
          <p:txBody>
            <a:bodyPr anchor="t" rtlCol="false" tIns="0" lIns="0" bIns="0" rIns="0">
              <a:spAutoFit/>
            </a:bodyPr>
            <a:lstStyle/>
            <a:p>
              <a:pPr algn="ctr">
                <a:lnSpc>
                  <a:spcPts val="5747"/>
                </a:lnSpc>
                <a:spcBef>
                  <a:spcPct val="0"/>
                </a:spcBef>
              </a:pPr>
              <a:r>
                <a:rPr lang="en-US" sz="3831">
                  <a:solidFill>
                    <a:srgbClr val="FFFFFF"/>
                  </a:solidFill>
                  <a:latin typeface="Codec Pro"/>
                  <a:ea typeface="Codec Pro"/>
                  <a:cs typeface="Codec Pro"/>
                  <a:sym typeface="Codec Pro"/>
                </a:rPr>
                <a:t>01</a:t>
              </a:r>
            </a:p>
          </p:txBody>
        </p:sp>
        <p:sp>
          <p:nvSpPr>
            <p:cNvPr name="TextBox 11" id="11"/>
            <p:cNvSpPr txBox="true"/>
            <p:nvPr/>
          </p:nvSpPr>
          <p:spPr>
            <a:xfrm rot="0">
              <a:off x="996253" y="1815515"/>
              <a:ext cx="3678770" cy="2334260"/>
            </a:xfrm>
            <a:prstGeom prst="rect">
              <a:avLst/>
            </a:prstGeom>
          </p:spPr>
          <p:txBody>
            <a:bodyPr anchor="t" rtlCol="false" tIns="0" lIns="0" bIns="0" rIns="0">
              <a:spAutoFit/>
            </a:bodyPr>
            <a:lstStyle/>
            <a:p>
              <a:pPr algn="l">
                <a:lnSpc>
                  <a:spcPts val="3450"/>
                </a:lnSpc>
                <a:spcBef>
                  <a:spcPct val="0"/>
                </a:spcBef>
              </a:pPr>
              <a:r>
                <a:rPr lang="en-US" sz="2300">
                  <a:solidFill>
                    <a:srgbClr val="FFFFFF"/>
                  </a:solidFill>
                  <a:latin typeface="Codec Pro"/>
                  <a:ea typeface="Codec Pro"/>
                  <a:cs typeface="Codec Pro"/>
                  <a:sym typeface="Codec Pro"/>
                </a:rPr>
                <a:t>Increase customer confidence in online eyewear purchases</a:t>
              </a:r>
            </a:p>
          </p:txBody>
        </p:sp>
      </p:grpSp>
      <p:grpSp>
        <p:nvGrpSpPr>
          <p:cNvPr name="Group 12" id="12"/>
          <p:cNvGrpSpPr/>
          <p:nvPr/>
        </p:nvGrpSpPr>
        <p:grpSpPr>
          <a:xfrm rot="0">
            <a:off x="12924773" y="4260457"/>
            <a:ext cx="4334527" cy="4559693"/>
            <a:chOff x="0" y="0"/>
            <a:chExt cx="5779369" cy="6079590"/>
          </a:xfrm>
        </p:grpSpPr>
        <p:sp>
          <p:nvSpPr>
            <p:cNvPr name="AutoShape 13" id="13"/>
            <p:cNvSpPr/>
            <p:nvPr/>
          </p:nvSpPr>
          <p:spPr>
            <a:xfrm rot="0">
              <a:off x="0" y="0"/>
              <a:ext cx="5779369" cy="6079590"/>
            </a:xfrm>
            <a:prstGeom prst="rect">
              <a:avLst/>
            </a:prstGeom>
            <a:solidFill>
              <a:srgbClr val="D6EAD6"/>
            </a:solidFill>
          </p:spPr>
        </p:sp>
        <p:sp>
          <p:nvSpPr>
            <p:cNvPr name="TextBox 14" id="14"/>
            <p:cNvSpPr txBox="true"/>
            <p:nvPr/>
          </p:nvSpPr>
          <p:spPr>
            <a:xfrm rot="0">
              <a:off x="476870" y="539185"/>
              <a:ext cx="1146858" cy="1021717"/>
            </a:xfrm>
            <a:prstGeom prst="rect">
              <a:avLst/>
            </a:prstGeom>
          </p:spPr>
          <p:txBody>
            <a:bodyPr anchor="t" rtlCol="false" tIns="0" lIns="0" bIns="0" rIns="0">
              <a:spAutoFit/>
            </a:bodyPr>
            <a:lstStyle/>
            <a:p>
              <a:pPr algn="ctr">
                <a:lnSpc>
                  <a:spcPts val="6299"/>
                </a:lnSpc>
                <a:spcBef>
                  <a:spcPct val="0"/>
                </a:spcBef>
              </a:pPr>
              <a:r>
                <a:rPr lang="en-US" sz="4199">
                  <a:solidFill>
                    <a:srgbClr val="365236"/>
                  </a:solidFill>
                  <a:latin typeface="Codec Pro"/>
                  <a:ea typeface="Codec Pro"/>
                  <a:cs typeface="Codec Pro"/>
                  <a:sym typeface="Codec Pro"/>
                </a:rPr>
                <a:t>03</a:t>
              </a:r>
            </a:p>
          </p:txBody>
        </p:sp>
        <p:sp>
          <p:nvSpPr>
            <p:cNvPr name="TextBox 15" id="15"/>
            <p:cNvSpPr txBox="true"/>
            <p:nvPr/>
          </p:nvSpPr>
          <p:spPr>
            <a:xfrm rot="0">
              <a:off x="1060851" y="1912841"/>
              <a:ext cx="3678770" cy="1750060"/>
            </a:xfrm>
            <a:prstGeom prst="rect">
              <a:avLst/>
            </a:prstGeom>
          </p:spPr>
          <p:txBody>
            <a:bodyPr anchor="t" rtlCol="false" tIns="0" lIns="0" bIns="0" rIns="0">
              <a:spAutoFit/>
            </a:bodyPr>
            <a:lstStyle/>
            <a:p>
              <a:pPr algn="l">
                <a:lnSpc>
                  <a:spcPts val="3450"/>
                </a:lnSpc>
                <a:spcBef>
                  <a:spcPct val="0"/>
                </a:spcBef>
              </a:pPr>
              <a:r>
                <a:rPr lang="en-US" sz="2300">
                  <a:solidFill>
                    <a:srgbClr val="365236"/>
                  </a:solidFill>
                  <a:latin typeface="Codec Pro"/>
                  <a:ea typeface="Codec Pro"/>
                  <a:cs typeface="Codec Pro"/>
                  <a:sym typeface="Codec Pro"/>
                </a:rPr>
                <a:t>Simplify prescription upload and management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349922" y="0"/>
            <a:ext cx="9938078" cy="10287000"/>
          </a:xfrm>
          <a:prstGeom prst="rect">
            <a:avLst/>
          </a:prstGeom>
          <a:solidFill>
            <a:srgbClr val="7C987C"/>
          </a:solidFill>
        </p:spPr>
      </p:sp>
      <p:sp>
        <p:nvSpPr>
          <p:cNvPr name="Freeform 3" id="3"/>
          <p:cNvSpPr/>
          <p:nvPr/>
        </p:nvSpPr>
        <p:spPr>
          <a:xfrm flipH="false" flipV="false" rot="0">
            <a:off x="9701642" y="1028700"/>
            <a:ext cx="7234638" cy="3453880"/>
          </a:xfrm>
          <a:custGeom>
            <a:avLst/>
            <a:gdLst/>
            <a:ahLst/>
            <a:cxnLst/>
            <a:rect r="r" b="b" t="t" l="l"/>
            <a:pathLst>
              <a:path h="3453880" w="7234638">
                <a:moveTo>
                  <a:pt x="0" y="0"/>
                </a:moveTo>
                <a:lnTo>
                  <a:pt x="7234638" y="0"/>
                </a:lnTo>
                <a:lnTo>
                  <a:pt x="7234638" y="3453880"/>
                </a:lnTo>
                <a:lnTo>
                  <a:pt x="0" y="3453880"/>
                </a:lnTo>
                <a:lnTo>
                  <a:pt x="0" y="0"/>
                </a:lnTo>
                <a:close/>
              </a:path>
            </a:pathLst>
          </a:custGeom>
          <a:blipFill>
            <a:blip r:embed="rId2"/>
            <a:stretch>
              <a:fillRect l="0" t="0" r="0" b="0"/>
            </a:stretch>
          </a:blipFill>
        </p:spPr>
      </p:sp>
      <p:sp>
        <p:nvSpPr>
          <p:cNvPr name="Freeform 4" id="4"/>
          <p:cNvSpPr/>
          <p:nvPr/>
        </p:nvSpPr>
        <p:spPr>
          <a:xfrm flipH="false" flipV="false" rot="0">
            <a:off x="9701642" y="5809296"/>
            <a:ext cx="7244879" cy="3449004"/>
          </a:xfrm>
          <a:custGeom>
            <a:avLst/>
            <a:gdLst/>
            <a:ahLst/>
            <a:cxnLst/>
            <a:rect r="r" b="b" t="t" l="l"/>
            <a:pathLst>
              <a:path h="3449004" w="7244879">
                <a:moveTo>
                  <a:pt x="0" y="0"/>
                </a:moveTo>
                <a:lnTo>
                  <a:pt x="7244880" y="0"/>
                </a:lnTo>
                <a:lnTo>
                  <a:pt x="7244880" y="3449004"/>
                </a:lnTo>
                <a:lnTo>
                  <a:pt x="0" y="3449004"/>
                </a:lnTo>
                <a:lnTo>
                  <a:pt x="0" y="0"/>
                </a:lnTo>
                <a:close/>
              </a:path>
            </a:pathLst>
          </a:custGeom>
          <a:blipFill>
            <a:blip r:embed="rId3"/>
            <a:stretch>
              <a:fillRect l="0" t="0" r="0" b="0"/>
            </a:stretch>
          </a:blipFill>
        </p:spPr>
      </p:sp>
      <p:sp>
        <p:nvSpPr>
          <p:cNvPr name="TextBox 5" id="5"/>
          <p:cNvSpPr txBox="true"/>
          <p:nvPr/>
        </p:nvSpPr>
        <p:spPr>
          <a:xfrm rot="0">
            <a:off x="1028700" y="933450"/>
            <a:ext cx="6297366" cy="3061335"/>
          </a:xfrm>
          <a:prstGeom prst="rect">
            <a:avLst/>
          </a:prstGeom>
        </p:spPr>
        <p:txBody>
          <a:bodyPr anchor="t" rtlCol="false" tIns="0" lIns="0" bIns="0" rIns="0">
            <a:spAutoFit/>
          </a:bodyPr>
          <a:lstStyle/>
          <a:p>
            <a:pPr algn="l">
              <a:lnSpc>
                <a:spcPts val="7799"/>
              </a:lnSpc>
            </a:pPr>
            <a:r>
              <a:rPr lang="en-US" sz="6499" b="true">
                <a:solidFill>
                  <a:srgbClr val="000000"/>
                </a:solidFill>
                <a:latin typeface="Codec Pro Bold"/>
                <a:ea typeface="Codec Pro Bold"/>
                <a:cs typeface="Codec Pro Bold"/>
                <a:sym typeface="Codec Pro Bold"/>
              </a:rPr>
              <a:t>Competitor Analysis - Opticalia</a:t>
            </a:r>
          </a:p>
        </p:txBody>
      </p:sp>
      <p:sp>
        <p:nvSpPr>
          <p:cNvPr name="TextBox 6" id="6"/>
          <p:cNvSpPr txBox="true"/>
          <p:nvPr/>
        </p:nvSpPr>
        <p:spPr>
          <a:xfrm rot="0">
            <a:off x="887781" y="4468644"/>
            <a:ext cx="6297366" cy="5265906"/>
          </a:xfrm>
          <a:prstGeom prst="rect">
            <a:avLst/>
          </a:prstGeom>
        </p:spPr>
        <p:txBody>
          <a:bodyPr anchor="t" rtlCol="false" tIns="0" lIns="0" bIns="0" rIns="0">
            <a:spAutoFit/>
          </a:bodyPr>
          <a:lstStyle/>
          <a:p>
            <a:pPr algn="l" marL="547791" indent="-273895" lvl="1">
              <a:lnSpc>
                <a:spcPts val="3805"/>
              </a:lnSpc>
              <a:spcBef>
                <a:spcPct val="0"/>
              </a:spcBef>
              <a:buFont typeface="Arial"/>
              <a:buChar char="•"/>
            </a:pPr>
            <a:r>
              <a:rPr lang="en-US" sz="2537">
                <a:solidFill>
                  <a:srgbClr val="000000"/>
                </a:solidFill>
                <a:latin typeface="Codec Pro"/>
                <a:ea typeface="Codec Pro"/>
                <a:cs typeface="Codec Pro"/>
                <a:sym typeface="Codec Pro"/>
              </a:rPr>
              <a:t>Opticalia is an optical retail company that sells eyeglasses, sunglasses, contact lenses, and other vision-related products.</a:t>
            </a:r>
          </a:p>
          <a:p>
            <a:pPr algn="l" marL="547791" indent="-273895" lvl="1">
              <a:lnSpc>
                <a:spcPts val="3805"/>
              </a:lnSpc>
              <a:spcBef>
                <a:spcPct val="0"/>
              </a:spcBef>
              <a:buFont typeface="Arial"/>
              <a:buChar char="•"/>
            </a:pPr>
            <a:r>
              <a:rPr lang="en-US" sz="2537">
                <a:solidFill>
                  <a:srgbClr val="000000"/>
                </a:solidFill>
                <a:latin typeface="Codec Pro"/>
                <a:ea typeface="Codec Pro"/>
                <a:cs typeface="Codec Pro"/>
                <a:sym typeface="Codec Pro"/>
              </a:rPr>
              <a:t>They operate multiple retail locations throughout Portugal.</a:t>
            </a:r>
          </a:p>
          <a:p>
            <a:pPr algn="l" marL="547791" indent="-273895" lvl="1">
              <a:lnSpc>
                <a:spcPts val="3805"/>
              </a:lnSpc>
              <a:spcBef>
                <a:spcPct val="0"/>
              </a:spcBef>
              <a:buFont typeface="Arial"/>
              <a:buChar char="•"/>
            </a:pPr>
            <a:r>
              <a:rPr lang="en-US" sz="2537">
                <a:solidFill>
                  <a:srgbClr val="000000"/>
                </a:solidFill>
                <a:latin typeface="Codec Pro"/>
                <a:ea typeface="Codec Pro"/>
                <a:cs typeface="Codec Pro"/>
                <a:sym typeface="Codec Pro"/>
              </a:rPr>
              <a:t>They offer vision testing services and eyewear prescriptions.</a:t>
            </a:r>
          </a:p>
          <a:p>
            <a:pPr algn="l" marL="547791" indent="-273895" lvl="1">
              <a:lnSpc>
                <a:spcPts val="3805"/>
              </a:lnSpc>
              <a:spcBef>
                <a:spcPct val="0"/>
              </a:spcBef>
              <a:buFont typeface="Arial"/>
              <a:buChar char="•"/>
            </a:pPr>
            <a:r>
              <a:rPr lang="en-US" sz="2537">
                <a:solidFill>
                  <a:srgbClr val="000000"/>
                </a:solidFill>
                <a:latin typeface="Codec Pro"/>
                <a:ea typeface="Codec Pro"/>
                <a:cs typeface="Codec Pro"/>
                <a:sym typeface="Codec Pro"/>
              </a:rPr>
              <a:t>As a retail optical chain, they carry various brands of frames and lenses.</a:t>
            </a:r>
          </a:p>
          <a:p>
            <a:pPr algn="l">
              <a:lnSpc>
                <a:spcPts val="380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349922" y="0"/>
            <a:ext cx="9938078" cy="10287000"/>
          </a:xfrm>
          <a:prstGeom prst="rect">
            <a:avLst/>
          </a:prstGeom>
          <a:solidFill>
            <a:srgbClr val="7C987C"/>
          </a:solidFill>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9716395" y="5804535"/>
            <a:ext cx="7205133" cy="3453765"/>
          </a:xfrm>
          <a:prstGeom prst="rect">
            <a:avLst/>
          </a:prstGeom>
        </p:spPr>
      </p:pic>
      <p:sp>
        <p:nvSpPr>
          <p:cNvPr name="Freeform 4" id="4"/>
          <p:cNvSpPr/>
          <p:nvPr/>
        </p:nvSpPr>
        <p:spPr>
          <a:xfrm flipH="false" flipV="false" rot="0">
            <a:off x="9716395" y="1028700"/>
            <a:ext cx="7205133" cy="3572336"/>
          </a:xfrm>
          <a:custGeom>
            <a:avLst/>
            <a:gdLst/>
            <a:ahLst/>
            <a:cxnLst/>
            <a:rect r="r" b="b" t="t" l="l"/>
            <a:pathLst>
              <a:path h="3572336" w="7205133">
                <a:moveTo>
                  <a:pt x="0" y="0"/>
                </a:moveTo>
                <a:lnTo>
                  <a:pt x="7205133" y="0"/>
                </a:lnTo>
                <a:lnTo>
                  <a:pt x="7205133" y="3572336"/>
                </a:lnTo>
                <a:lnTo>
                  <a:pt x="0" y="3572336"/>
                </a:lnTo>
                <a:lnTo>
                  <a:pt x="0" y="0"/>
                </a:lnTo>
                <a:close/>
              </a:path>
            </a:pathLst>
          </a:custGeom>
          <a:blipFill>
            <a:blip r:embed="rId5"/>
            <a:stretch>
              <a:fillRect l="0" t="0" r="-2992" b="0"/>
            </a:stretch>
          </a:blipFill>
        </p:spPr>
      </p:sp>
      <p:sp>
        <p:nvSpPr>
          <p:cNvPr name="TextBox 5" id="5"/>
          <p:cNvSpPr txBox="true"/>
          <p:nvPr/>
        </p:nvSpPr>
        <p:spPr>
          <a:xfrm rot="0">
            <a:off x="1028700" y="933450"/>
            <a:ext cx="6297366" cy="3061335"/>
          </a:xfrm>
          <a:prstGeom prst="rect">
            <a:avLst/>
          </a:prstGeom>
        </p:spPr>
        <p:txBody>
          <a:bodyPr anchor="t" rtlCol="false" tIns="0" lIns="0" bIns="0" rIns="0">
            <a:spAutoFit/>
          </a:bodyPr>
          <a:lstStyle/>
          <a:p>
            <a:pPr algn="l">
              <a:lnSpc>
                <a:spcPts val="7799"/>
              </a:lnSpc>
            </a:pPr>
            <a:r>
              <a:rPr lang="en-US" sz="6499" b="true">
                <a:solidFill>
                  <a:srgbClr val="000000"/>
                </a:solidFill>
                <a:latin typeface="Codec Pro Bold"/>
                <a:ea typeface="Codec Pro Bold"/>
                <a:cs typeface="Codec Pro Bold"/>
                <a:sym typeface="Codec Pro Bold"/>
              </a:rPr>
              <a:t>Competitor Analysis - Opticalia</a:t>
            </a:r>
          </a:p>
        </p:txBody>
      </p:sp>
      <p:sp>
        <p:nvSpPr>
          <p:cNvPr name="TextBox 6" id="6"/>
          <p:cNvSpPr txBox="true"/>
          <p:nvPr/>
        </p:nvSpPr>
        <p:spPr>
          <a:xfrm rot="0">
            <a:off x="1028700" y="4113688"/>
            <a:ext cx="6297366" cy="5921226"/>
          </a:xfrm>
          <a:prstGeom prst="rect">
            <a:avLst/>
          </a:prstGeom>
        </p:spPr>
        <p:txBody>
          <a:bodyPr anchor="t" rtlCol="false" tIns="0" lIns="0" bIns="0" rIns="0">
            <a:spAutoFit/>
          </a:bodyPr>
          <a:lstStyle/>
          <a:p>
            <a:pPr algn="l">
              <a:lnSpc>
                <a:spcPts val="3505"/>
              </a:lnSpc>
            </a:pPr>
            <a:r>
              <a:rPr lang="en-US" sz="2337" u="sng" b="true">
                <a:solidFill>
                  <a:srgbClr val="000000"/>
                </a:solidFill>
                <a:latin typeface="Codec Pro Bold"/>
                <a:ea typeface="Codec Pro Bold"/>
                <a:cs typeface="Codec Pro Bold"/>
                <a:sym typeface="Codec Pro Bold"/>
              </a:rPr>
              <a:t>Website Issues</a:t>
            </a:r>
          </a:p>
          <a:p>
            <a:pPr algn="l">
              <a:lnSpc>
                <a:spcPts val="1705"/>
              </a:lnSpc>
            </a:pPr>
          </a:p>
          <a:p>
            <a:pPr algn="l" marL="504612" indent="-252306" lvl="1">
              <a:lnSpc>
                <a:spcPts val="3505"/>
              </a:lnSpc>
              <a:buFont typeface="Arial"/>
              <a:buChar char="•"/>
            </a:pPr>
            <a:r>
              <a:rPr lang="en-US" sz="2337">
                <a:solidFill>
                  <a:srgbClr val="000000"/>
                </a:solidFill>
                <a:latin typeface="Codec Pro"/>
                <a:ea typeface="Codec Pro"/>
                <a:cs typeface="Codec Pro"/>
                <a:sym typeface="Codec Pro"/>
              </a:rPr>
              <a:t>Spanish translation problems throughout the site</a:t>
            </a:r>
          </a:p>
          <a:p>
            <a:pPr algn="l" marL="504612" indent="-252306" lvl="1">
              <a:lnSpc>
                <a:spcPts val="3505"/>
              </a:lnSpc>
              <a:buFont typeface="Arial"/>
              <a:buChar char="•"/>
            </a:pPr>
            <a:r>
              <a:rPr lang="en-US" sz="2337">
                <a:solidFill>
                  <a:srgbClr val="000000"/>
                </a:solidFill>
                <a:latin typeface="Codec Pro"/>
                <a:ea typeface="Codec Pro"/>
                <a:cs typeface="Codec Pro"/>
                <a:sym typeface="Codec Pro"/>
              </a:rPr>
              <a:t>"Add to Cart" button is non-functional</a:t>
            </a:r>
          </a:p>
          <a:p>
            <a:pPr algn="l" marL="504612" indent="-252306" lvl="1">
              <a:lnSpc>
                <a:spcPts val="3505"/>
              </a:lnSpc>
              <a:buFont typeface="Arial"/>
              <a:buChar char="•"/>
            </a:pPr>
            <a:r>
              <a:rPr lang="en-US" sz="2337">
                <a:solidFill>
                  <a:srgbClr val="000000"/>
                </a:solidFill>
                <a:latin typeface="Codec Pro"/>
                <a:ea typeface="Codec Pro"/>
                <a:cs typeface="Codec Pro"/>
                <a:sym typeface="Codec Pro"/>
              </a:rPr>
              <a:t>Guest checkout option exists but lacks clear explanation of guest user limitations</a:t>
            </a:r>
          </a:p>
          <a:p>
            <a:pPr algn="l" marL="504612" indent="-252306" lvl="1">
              <a:lnSpc>
                <a:spcPts val="3505"/>
              </a:lnSpc>
              <a:buFont typeface="Arial"/>
              <a:buChar char="•"/>
            </a:pPr>
            <a:r>
              <a:rPr lang="en-US" sz="2337">
                <a:solidFill>
                  <a:srgbClr val="000000"/>
                </a:solidFill>
                <a:latin typeface="Codec Pro"/>
                <a:ea typeface="Codec Pro"/>
                <a:cs typeface="Codec Pro"/>
                <a:sym typeface="Codec Pro"/>
              </a:rPr>
              <a:t>No feedback message when attempting to complete purchase as a guest (e.g., "Registration/login required")</a:t>
            </a:r>
          </a:p>
          <a:p>
            <a:pPr algn="l" marL="504612" indent="-252306" lvl="1">
              <a:lnSpc>
                <a:spcPts val="3505"/>
              </a:lnSpc>
              <a:spcBef>
                <a:spcPct val="0"/>
              </a:spcBef>
              <a:buFont typeface="Arial"/>
              <a:buChar char="•"/>
            </a:pPr>
            <a:r>
              <a:rPr lang="en-US" sz="2337">
                <a:solidFill>
                  <a:srgbClr val="000000"/>
                </a:solidFill>
                <a:latin typeface="Codec Pro"/>
                <a:ea typeface="Codec Pro"/>
                <a:cs typeface="Codec Pro"/>
                <a:sym typeface="Codec Pro"/>
              </a:rPr>
              <a:t>Unable to add items to cart while browsing as a guest user</a:t>
            </a:r>
          </a:p>
          <a:p>
            <a:pPr algn="l">
              <a:lnSpc>
                <a:spcPts val="3505"/>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349922" y="0"/>
            <a:ext cx="9938078" cy="10287000"/>
          </a:xfrm>
          <a:prstGeom prst="rect">
            <a:avLst/>
          </a:prstGeom>
          <a:solidFill>
            <a:srgbClr val="7C987C"/>
          </a:solidFill>
        </p:spPr>
      </p:sp>
      <p:sp>
        <p:nvSpPr>
          <p:cNvPr name="Freeform 3" id="3"/>
          <p:cNvSpPr/>
          <p:nvPr/>
        </p:nvSpPr>
        <p:spPr>
          <a:xfrm flipH="false" flipV="false" rot="0">
            <a:off x="9701642" y="1028700"/>
            <a:ext cx="7244879" cy="3428663"/>
          </a:xfrm>
          <a:custGeom>
            <a:avLst/>
            <a:gdLst/>
            <a:ahLst/>
            <a:cxnLst/>
            <a:rect r="r" b="b" t="t" l="l"/>
            <a:pathLst>
              <a:path h="3428663" w="7244879">
                <a:moveTo>
                  <a:pt x="0" y="0"/>
                </a:moveTo>
                <a:lnTo>
                  <a:pt x="7244880" y="0"/>
                </a:lnTo>
                <a:lnTo>
                  <a:pt x="7244880" y="3428663"/>
                </a:lnTo>
                <a:lnTo>
                  <a:pt x="0" y="3428663"/>
                </a:lnTo>
                <a:lnTo>
                  <a:pt x="0" y="0"/>
                </a:lnTo>
                <a:close/>
              </a:path>
            </a:pathLst>
          </a:custGeom>
          <a:blipFill>
            <a:blip r:embed="rId2"/>
            <a:stretch>
              <a:fillRect l="0" t="0" r="0" b="0"/>
            </a:stretch>
          </a:blipFill>
        </p:spPr>
      </p:sp>
      <p:sp>
        <p:nvSpPr>
          <p:cNvPr name="Freeform 4" id="4"/>
          <p:cNvSpPr/>
          <p:nvPr/>
        </p:nvSpPr>
        <p:spPr>
          <a:xfrm flipH="false" flipV="false" rot="0">
            <a:off x="9736936" y="5829637"/>
            <a:ext cx="7209586" cy="3428663"/>
          </a:xfrm>
          <a:custGeom>
            <a:avLst/>
            <a:gdLst/>
            <a:ahLst/>
            <a:cxnLst/>
            <a:rect r="r" b="b" t="t" l="l"/>
            <a:pathLst>
              <a:path h="3428663" w="7209586">
                <a:moveTo>
                  <a:pt x="0" y="0"/>
                </a:moveTo>
                <a:lnTo>
                  <a:pt x="7209586" y="0"/>
                </a:lnTo>
                <a:lnTo>
                  <a:pt x="7209586" y="3428663"/>
                </a:lnTo>
                <a:lnTo>
                  <a:pt x="0" y="3428663"/>
                </a:lnTo>
                <a:lnTo>
                  <a:pt x="0" y="0"/>
                </a:lnTo>
                <a:close/>
              </a:path>
            </a:pathLst>
          </a:custGeom>
          <a:blipFill>
            <a:blip r:embed="rId3"/>
            <a:stretch>
              <a:fillRect l="0" t="0" r="0" b="0"/>
            </a:stretch>
          </a:blipFill>
        </p:spPr>
      </p:sp>
      <p:sp>
        <p:nvSpPr>
          <p:cNvPr name="TextBox 5" id="5"/>
          <p:cNvSpPr txBox="true"/>
          <p:nvPr/>
        </p:nvSpPr>
        <p:spPr>
          <a:xfrm rot="0">
            <a:off x="1028700" y="933450"/>
            <a:ext cx="6297366" cy="3061335"/>
          </a:xfrm>
          <a:prstGeom prst="rect">
            <a:avLst/>
          </a:prstGeom>
        </p:spPr>
        <p:txBody>
          <a:bodyPr anchor="t" rtlCol="false" tIns="0" lIns="0" bIns="0" rIns="0">
            <a:spAutoFit/>
          </a:bodyPr>
          <a:lstStyle/>
          <a:p>
            <a:pPr algn="l">
              <a:lnSpc>
                <a:spcPts val="7799"/>
              </a:lnSpc>
            </a:pPr>
            <a:r>
              <a:rPr lang="en-US" sz="6499" b="true">
                <a:solidFill>
                  <a:srgbClr val="000000"/>
                </a:solidFill>
                <a:latin typeface="Codec Pro Bold"/>
                <a:ea typeface="Codec Pro Bold"/>
                <a:cs typeface="Codec Pro Bold"/>
                <a:sym typeface="Codec Pro Bold"/>
              </a:rPr>
              <a:t>Competitor Analysis - MultiOpticas</a:t>
            </a:r>
          </a:p>
        </p:txBody>
      </p:sp>
      <p:sp>
        <p:nvSpPr>
          <p:cNvPr name="TextBox 6" id="6"/>
          <p:cNvSpPr txBox="true"/>
          <p:nvPr/>
        </p:nvSpPr>
        <p:spPr>
          <a:xfrm rot="0">
            <a:off x="1028700" y="4464834"/>
            <a:ext cx="6731939" cy="5822166"/>
          </a:xfrm>
          <a:prstGeom prst="rect">
            <a:avLst/>
          </a:prstGeom>
        </p:spPr>
        <p:txBody>
          <a:bodyPr anchor="t" rtlCol="false" tIns="0" lIns="0" bIns="0" rIns="0">
            <a:spAutoFit/>
          </a:bodyPr>
          <a:lstStyle/>
          <a:p>
            <a:pPr algn="l" marL="526201" indent="-263101" lvl="1">
              <a:lnSpc>
                <a:spcPts val="3655"/>
              </a:lnSpc>
              <a:buFont typeface="Arial"/>
              <a:buChar char="•"/>
            </a:pPr>
            <a:r>
              <a:rPr lang="en-US" sz="2437">
                <a:solidFill>
                  <a:srgbClr val="000000"/>
                </a:solidFill>
                <a:latin typeface="Codec Pro"/>
                <a:ea typeface="Codec Pro"/>
                <a:cs typeface="Codec Pro"/>
                <a:sym typeface="Codec Pro"/>
              </a:rPr>
              <a:t>MultiOpticas is one of Portugal’s largest optical retail chains, offering a wide range of eyewear products and vision care services.</a:t>
            </a:r>
          </a:p>
          <a:p>
            <a:pPr algn="l" marL="526201" indent="-263101" lvl="1">
              <a:lnSpc>
                <a:spcPts val="3655"/>
              </a:lnSpc>
              <a:buFont typeface="Arial"/>
              <a:buChar char="•"/>
            </a:pPr>
            <a:r>
              <a:rPr lang="en-US" sz="2437">
                <a:solidFill>
                  <a:srgbClr val="000000"/>
                </a:solidFill>
                <a:latin typeface="Codec Pro"/>
                <a:ea typeface="Codec Pro"/>
                <a:cs typeface="Codec Pro"/>
                <a:sym typeface="Codec Pro"/>
              </a:rPr>
              <a:t>Sells prescription glasses, sunglasses, contact lenses, and optical accessories.</a:t>
            </a:r>
          </a:p>
          <a:p>
            <a:pPr algn="l" marL="526201" indent="-263101" lvl="1">
              <a:lnSpc>
                <a:spcPts val="3655"/>
              </a:lnSpc>
              <a:buFont typeface="Arial"/>
              <a:buChar char="•"/>
            </a:pPr>
            <a:r>
              <a:rPr lang="en-US" sz="2437">
                <a:solidFill>
                  <a:srgbClr val="000000"/>
                </a:solidFill>
                <a:latin typeface="Codec Pro"/>
                <a:ea typeface="Codec Pro"/>
                <a:cs typeface="Codec Pro"/>
                <a:sym typeface="Codec Pro"/>
              </a:rPr>
              <a:t>Provides eye exams, vision consultations, and personalized lens fitting.</a:t>
            </a:r>
          </a:p>
          <a:p>
            <a:pPr algn="l" marL="526201" indent="-263101" lvl="1">
              <a:lnSpc>
                <a:spcPts val="3655"/>
              </a:lnSpc>
              <a:buFont typeface="Arial"/>
              <a:buChar char="•"/>
            </a:pPr>
            <a:r>
              <a:rPr lang="en-US" sz="2437">
                <a:solidFill>
                  <a:srgbClr val="000000"/>
                </a:solidFill>
                <a:latin typeface="Codec Pro"/>
                <a:ea typeface="Codec Pro"/>
                <a:cs typeface="Codec Pro"/>
                <a:sym typeface="Codec Pro"/>
              </a:rPr>
              <a:t>Operates numerous physical stores across Portugal while also providing an online shopping experience.</a:t>
            </a:r>
          </a:p>
          <a:p>
            <a:pPr algn="l">
              <a:lnSpc>
                <a:spcPts val="3205"/>
              </a:lnSpc>
            </a:pPr>
          </a:p>
          <a:p>
            <a:pPr algn="l">
              <a:lnSpc>
                <a:spcPts val="290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349922" y="0"/>
            <a:ext cx="9938078" cy="10287000"/>
          </a:xfrm>
          <a:prstGeom prst="rect">
            <a:avLst/>
          </a:prstGeom>
          <a:solidFill>
            <a:srgbClr val="7C987C"/>
          </a:solidFill>
        </p:spPr>
      </p:sp>
      <p:sp>
        <p:nvSpPr>
          <p:cNvPr name="Freeform 3" id="3"/>
          <p:cNvSpPr/>
          <p:nvPr/>
        </p:nvSpPr>
        <p:spPr>
          <a:xfrm flipH="false" flipV="false" rot="0">
            <a:off x="9547508" y="2914038"/>
            <a:ext cx="7542905" cy="3615675"/>
          </a:xfrm>
          <a:custGeom>
            <a:avLst/>
            <a:gdLst/>
            <a:ahLst/>
            <a:cxnLst/>
            <a:rect r="r" b="b" t="t" l="l"/>
            <a:pathLst>
              <a:path h="3615675" w="7542905">
                <a:moveTo>
                  <a:pt x="0" y="0"/>
                </a:moveTo>
                <a:lnTo>
                  <a:pt x="7542906" y="0"/>
                </a:lnTo>
                <a:lnTo>
                  <a:pt x="7542906" y="3615676"/>
                </a:lnTo>
                <a:lnTo>
                  <a:pt x="0" y="3615676"/>
                </a:lnTo>
                <a:lnTo>
                  <a:pt x="0" y="0"/>
                </a:lnTo>
                <a:close/>
              </a:path>
            </a:pathLst>
          </a:custGeom>
          <a:blipFill>
            <a:blip r:embed="rId2"/>
            <a:stretch>
              <a:fillRect l="-457" t="0" r="-457" b="0"/>
            </a:stretch>
          </a:blipFill>
        </p:spPr>
      </p:sp>
      <p:sp>
        <p:nvSpPr>
          <p:cNvPr name="TextBox 4" id="4"/>
          <p:cNvSpPr txBox="true"/>
          <p:nvPr/>
        </p:nvSpPr>
        <p:spPr>
          <a:xfrm rot="0">
            <a:off x="1028700" y="933450"/>
            <a:ext cx="6297366" cy="3061335"/>
          </a:xfrm>
          <a:prstGeom prst="rect">
            <a:avLst/>
          </a:prstGeom>
        </p:spPr>
        <p:txBody>
          <a:bodyPr anchor="t" rtlCol="false" tIns="0" lIns="0" bIns="0" rIns="0">
            <a:spAutoFit/>
          </a:bodyPr>
          <a:lstStyle/>
          <a:p>
            <a:pPr algn="l">
              <a:lnSpc>
                <a:spcPts val="7799"/>
              </a:lnSpc>
            </a:pPr>
            <a:r>
              <a:rPr lang="en-US" sz="6499" b="true">
                <a:solidFill>
                  <a:srgbClr val="000000"/>
                </a:solidFill>
                <a:latin typeface="Codec Pro Bold"/>
                <a:ea typeface="Codec Pro Bold"/>
                <a:cs typeface="Codec Pro Bold"/>
                <a:sym typeface="Codec Pro Bold"/>
              </a:rPr>
              <a:t>Competitor Analysis - MultiOpticas</a:t>
            </a:r>
          </a:p>
        </p:txBody>
      </p:sp>
      <p:sp>
        <p:nvSpPr>
          <p:cNvPr name="TextBox 5" id="5"/>
          <p:cNvSpPr txBox="true"/>
          <p:nvPr/>
        </p:nvSpPr>
        <p:spPr>
          <a:xfrm rot="0">
            <a:off x="1028700" y="4113688"/>
            <a:ext cx="6297366" cy="2416026"/>
          </a:xfrm>
          <a:prstGeom prst="rect">
            <a:avLst/>
          </a:prstGeom>
        </p:spPr>
        <p:txBody>
          <a:bodyPr anchor="t" rtlCol="false" tIns="0" lIns="0" bIns="0" rIns="0">
            <a:spAutoFit/>
          </a:bodyPr>
          <a:lstStyle/>
          <a:p>
            <a:pPr algn="l">
              <a:lnSpc>
                <a:spcPts val="3505"/>
              </a:lnSpc>
            </a:pPr>
            <a:r>
              <a:rPr lang="en-US" sz="2337" u="sng" b="true">
                <a:solidFill>
                  <a:srgbClr val="000000"/>
                </a:solidFill>
                <a:latin typeface="Codec Pro Bold"/>
                <a:ea typeface="Codec Pro Bold"/>
                <a:cs typeface="Codec Pro Bold"/>
                <a:sym typeface="Codec Pro Bold"/>
              </a:rPr>
              <a:t>Website Issues</a:t>
            </a:r>
          </a:p>
          <a:p>
            <a:pPr algn="l">
              <a:lnSpc>
                <a:spcPts val="1705"/>
              </a:lnSpc>
            </a:pPr>
          </a:p>
          <a:p>
            <a:pPr algn="l" marL="504612" indent="-252306" lvl="1">
              <a:lnSpc>
                <a:spcPts val="3505"/>
              </a:lnSpc>
              <a:spcBef>
                <a:spcPct val="0"/>
              </a:spcBef>
              <a:buFont typeface="Arial"/>
              <a:buChar char="•"/>
            </a:pPr>
            <a:r>
              <a:rPr lang="en-US" sz="2337">
                <a:solidFill>
                  <a:srgbClr val="000000"/>
                </a:solidFill>
                <a:latin typeface="Codec Pro"/>
                <a:ea typeface="Codec Pro"/>
                <a:cs typeface="Codec Pro"/>
                <a:sym typeface="Codec Pro"/>
              </a:rPr>
              <a:t>Inability to purchase prescription eyeglasses online using an existing prescription, requiring the scheduling of an in-person eye exam instead</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7C987C"/>
          </a:solidFill>
        </p:spPr>
      </p:sp>
      <p:sp>
        <p:nvSpPr>
          <p:cNvPr name="TextBox 3" id="3"/>
          <p:cNvSpPr txBox="true"/>
          <p:nvPr/>
        </p:nvSpPr>
        <p:spPr>
          <a:xfrm rot="0">
            <a:off x="1028700" y="885825"/>
            <a:ext cx="6910589" cy="8418195"/>
          </a:xfrm>
          <a:prstGeom prst="rect">
            <a:avLst/>
          </a:prstGeom>
        </p:spPr>
        <p:txBody>
          <a:bodyPr anchor="t" rtlCol="false" tIns="0" lIns="0" bIns="0" rIns="0">
            <a:spAutoFit/>
          </a:bodyPr>
          <a:lstStyle/>
          <a:p>
            <a:pPr algn="l">
              <a:lnSpc>
                <a:spcPts val="10800"/>
              </a:lnSpc>
            </a:pPr>
            <a:r>
              <a:rPr lang="en-US" sz="9000" b="true">
                <a:solidFill>
                  <a:srgbClr val="FFFFFF"/>
                </a:solidFill>
                <a:latin typeface="Codec Pro Bold"/>
                <a:ea typeface="Codec Pro Bold"/>
                <a:cs typeface="Codec Pro Bold"/>
                <a:sym typeface="Codec Pro Bold"/>
              </a:rPr>
              <a:t>Methods used to analyse the main competitor Opticalia</a:t>
            </a:r>
          </a:p>
        </p:txBody>
      </p:sp>
      <p:grpSp>
        <p:nvGrpSpPr>
          <p:cNvPr name="Group 4" id="4"/>
          <p:cNvGrpSpPr/>
          <p:nvPr/>
        </p:nvGrpSpPr>
        <p:grpSpPr>
          <a:xfrm rot="0">
            <a:off x="10495756" y="3980987"/>
            <a:ext cx="6446642" cy="2370745"/>
            <a:chOff x="0" y="0"/>
            <a:chExt cx="8595522" cy="3160993"/>
          </a:xfrm>
        </p:grpSpPr>
        <p:sp>
          <p:nvSpPr>
            <p:cNvPr name="TextBox 5" id="5"/>
            <p:cNvSpPr txBox="true"/>
            <p:nvPr/>
          </p:nvSpPr>
          <p:spPr>
            <a:xfrm rot="0">
              <a:off x="0" y="-142875"/>
              <a:ext cx="8595522" cy="719456"/>
            </a:xfrm>
            <a:prstGeom prst="rect">
              <a:avLst/>
            </a:prstGeom>
          </p:spPr>
          <p:txBody>
            <a:bodyPr anchor="t" rtlCol="false" tIns="0" lIns="0" bIns="0" rIns="0">
              <a:spAutoFit/>
            </a:bodyPr>
            <a:lstStyle/>
            <a:p>
              <a:pPr algn="l" marL="626107" indent="-313054" lvl="1">
                <a:lnSpc>
                  <a:spcPts val="4349"/>
                </a:lnSpc>
                <a:buFont typeface="Arial"/>
                <a:buChar char="•"/>
              </a:pPr>
              <a:r>
                <a:rPr lang="en-US" sz="2899">
                  <a:solidFill>
                    <a:srgbClr val="000000"/>
                  </a:solidFill>
                  <a:latin typeface="Codec Pro"/>
                  <a:ea typeface="Codec Pro"/>
                  <a:cs typeface="Codec Pro"/>
                  <a:sym typeface="Codec Pro"/>
                </a:rPr>
                <a:t>Purchases online,</a:t>
              </a:r>
            </a:p>
          </p:txBody>
        </p:sp>
        <p:sp>
          <p:nvSpPr>
            <p:cNvPr name="TextBox 6" id="6"/>
            <p:cNvSpPr txBox="true"/>
            <p:nvPr/>
          </p:nvSpPr>
          <p:spPr>
            <a:xfrm rot="0">
              <a:off x="0" y="1147445"/>
              <a:ext cx="8595522" cy="719456"/>
            </a:xfrm>
            <a:prstGeom prst="rect">
              <a:avLst/>
            </a:prstGeom>
          </p:spPr>
          <p:txBody>
            <a:bodyPr anchor="t" rtlCol="false" tIns="0" lIns="0" bIns="0" rIns="0">
              <a:spAutoFit/>
            </a:bodyPr>
            <a:lstStyle/>
            <a:p>
              <a:pPr algn="l" marL="626107" indent="-313054" lvl="1">
                <a:lnSpc>
                  <a:spcPts val="4349"/>
                </a:lnSpc>
                <a:buFont typeface="Arial"/>
                <a:buChar char="•"/>
              </a:pPr>
              <a:r>
                <a:rPr lang="en-US" sz="2899">
                  <a:solidFill>
                    <a:srgbClr val="000000"/>
                  </a:solidFill>
                  <a:latin typeface="Codec Pro"/>
                  <a:ea typeface="Codec Pro"/>
                  <a:cs typeface="Codec Pro"/>
                  <a:sym typeface="Codec Pro"/>
                </a:rPr>
                <a:t>Appointments for consultations.</a:t>
              </a:r>
            </a:p>
          </p:txBody>
        </p:sp>
        <p:sp>
          <p:nvSpPr>
            <p:cNvPr name="TextBox 7" id="7"/>
            <p:cNvSpPr txBox="true"/>
            <p:nvPr/>
          </p:nvSpPr>
          <p:spPr>
            <a:xfrm rot="0">
              <a:off x="0" y="2441538"/>
              <a:ext cx="8595522" cy="719456"/>
            </a:xfrm>
            <a:prstGeom prst="rect">
              <a:avLst/>
            </a:prstGeom>
          </p:spPr>
          <p:txBody>
            <a:bodyPr anchor="t" rtlCol="false" tIns="0" lIns="0" bIns="0" rIns="0">
              <a:spAutoFit/>
            </a:bodyPr>
            <a:lstStyle/>
            <a:p>
              <a:pPr algn="l" marL="626107" indent="-313054" lvl="1">
                <a:lnSpc>
                  <a:spcPts val="4349"/>
                </a:lnSpc>
                <a:buFont typeface="Arial"/>
                <a:buChar char="•"/>
              </a:pPr>
              <a:r>
                <a:rPr lang="en-US" sz="2899">
                  <a:solidFill>
                    <a:srgbClr val="000000"/>
                  </a:solidFill>
                  <a:latin typeface="Codec Pro"/>
                  <a:ea typeface="Codec Pro"/>
                  <a:cs typeface="Codec Pro"/>
                  <a:sym typeface="Codec Pro"/>
                </a:rPr>
                <a:t>Test the glasses virtually.</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365236"/>
        </a:solidFill>
      </p:bgPr>
    </p:bg>
    <p:spTree>
      <p:nvGrpSpPr>
        <p:cNvPr id="1" name=""/>
        <p:cNvGrpSpPr/>
        <p:nvPr/>
      </p:nvGrpSpPr>
      <p:grpSpPr>
        <a:xfrm>
          <a:off x="0" y="0"/>
          <a:ext cx="0" cy="0"/>
          <a:chOff x="0" y="0"/>
          <a:chExt cx="0" cy="0"/>
        </a:xfrm>
      </p:grpSpPr>
      <p:sp>
        <p:nvSpPr>
          <p:cNvPr name="TextBox 2" id="2"/>
          <p:cNvSpPr txBox="true"/>
          <p:nvPr/>
        </p:nvSpPr>
        <p:spPr>
          <a:xfrm rot="0">
            <a:off x="2765944" y="1058215"/>
            <a:ext cx="12369102" cy="1522095"/>
          </a:xfrm>
          <a:prstGeom prst="rect">
            <a:avLst/>
          </a:prstGeom>
        </p:spPr>
        <p:txBody>
          <a:bodyPr anchor="t" rtlCol="false" tIns="0" lIns="0" bIns="0" rIns="0">
            <a:spAutoFit/>
          </a:bodyPr>
          <a:lstStyle/>
          <a:p>
            <a:pPr algn="ctr">
              <a:lnSpc>
                <a:spcPts val="10800"/>
              </a:lnSpc>
            </a:pPr>
            <a:r>
              <a:rPr lang="en-US" b="true" sz="9000">
                <a:solidFill>
                  <a:srgbClr val="FFFFFF"/>
                </a:solidFill>
                <a:latin typeface="Codec Pro Bold"/>
                <a:ea typeface="Codec Pro Bold"/>
                <a:cs typeface="Codec Pro Bold"/>
                <a:sym typeface="Codec Pro Bold"/>
              </a:rPr>
              <a:t>Methods</a:t>
            </a:r>
          </a:p>
        </p:txBody>
      </p:sp>
      <p:grpSp>
        <p:nvGrpSpPr>
          <p:cNvPr name="Group 3" id="3"/>
          <p:cNvGrpSpPr/>
          <p:nvPr/>
        </p:nvGrpSpPr>
        <p:grpSpPr>
          <a:xfrm rot="0">
            <a:off x="1028700" y="3471467"/>
            <a:ext cx="7722996" cy="4551339"/>
            <a:chOff x="0" y="0"/>
            <a:chExt cx="1572155" cy="926507"/>
          </a:xfrm>
        </p:grpSpPr>
        <p:sp>
          <p:nvSpPr>
            <p:cNvPr name="Freeform 4" id="4"/>
            <p:cNvSpPr/>
            <p:nvPr/>
          </p:nvSpPr>
          <p:spPr>
            <a:xfrm flipH="false" flipV="false" rot="0">
              <a:off x="0" y="0"/>
              <a:ext cx="1572155" cy="926507"/>
            </a:xfrm>
            <a:custGeom>
              <a:avLst/>
              <a:gdLst/>
              <a:ahLst/>
              <a:cxnLst/>
              <a:rect r="r" b="b" t="t" l="l"/>
              <a:pathLst>
                <a:path h="926507" w="1572155">
                  <a:moveTo>
                    <a:pt x="0" y="0"/>
                  </a:moveTo>
                  <a:lnTo>
                    <a:pt x="1572155" y="0"/>
                  </a:lnTo>
                  <a:lnTo>
                    <a:pt x="1572155" y="926507"/>
                  </a:lnTo>
                  <a:lnTo>
                    <a:pt x="0" y="926507"/>
                  </a:lnTo>
                  <a:close/>
                </a:path>
              </a:pathLst>
            </a:custGeom>
            <a:solidFill>
              <a:srgbClr val="FFFFFF"/>
            </a:solidFill>
          </p:spPr>
        </p:sp>
        <p:sp>
          <p:nvSpPr>
            <p:cNvPr name="TextBox 5" id="5"/>
            <p:cNvSpPr txBox="true"/>
            <p:nvPr/>
          </p:nvSpPr>
          <p:spPr>
            <a:xfrm>
              <a:off x="0" y="-104775"/>
              <a:ext cx="1572155" cy="1031282"/>
            </a:xfrm>
            <a:prstGeom prst="rect">
              <a:avLst/>
            </a:prstGeom>
          </p:spPr>
          <p:txBody>
            <a:bodyPr anchor="ctr" rtlCol="false" tIns="254000" lIns="254000" bIns="254000" rIns="254000"/>
            <a:lstStyle/>
            <a:p>
              <a:pPr algn="ctr">
                <a:lnSpc>
                  <a:spcPts val="5199"/>
                </a:lnSpc>
              </a:pPr>
              <a:r>
                <a:rPr lang="en-US" b="true" sz="3999">
                  <a:solidFill>
                    <a:srgbClr val="000000"/>
                  </a:solidFill>
                  <a:latin typeface="Codec Pro Bold"/>
                  <a:ea typeface="Codec Pro Bold"/>
                  <a:cs typeface="Codec Pro Bold"/>
                  <a:sym typeface="Codec Pro Bold"/>
                </a:rPr>
                <a:t>Heuristic Evaluation Method</a:t>
              </a:r>
            </a:p>
            <a:p>
              <a:pPr algn="ctr">
                <a:lnSpc>
                  <a:spcPts val="3250"/>
                </a:lnSpc>
              </a:pPr>
              <a:r>
                <a:rPr lang="en-US" sz="2500">
                  <a:solidFill>
                    <a:srgbClr val="000000"/>
                  </a:solidFill>
                  <a:latin typeface="Codec Pro"/>
                  <a:ea typeface="Codec Pro"/>
                  <a:cs typeface="Codec Pro"/>
                  <a:sym typeface="Codec Pro"/>
                </a:rPr>
                <a:t>We evaluated the Opticalia website based on Nielsen's 10 heuristics</a:t>
              </a:r>
            </a:p>
          </p:txBody>
        </p:sp>
      </p:grpSp>
      <p:grpSp>
        <p:nvGrpSpPr>
          <p:cNvPr name="Group 6" id="6"/>
          <p:cNvGrpSpPr/>
          <p:nvPr/>
        </p:nvGrpSpPr>
        <p:grpSpPr>
          <a:xfrm rot="0">
            <a:off x="9536304" y="3471467"/>
            <a:ext cx="7722996" cy="4551339"/>
            <a:chOff x="0" y="0"/>
            <a:chExt cx="1572155" cy="926507"/>
          </a:xfrm>
        </p:grpSpPr>
        <p:sp>
          <p:nvSpPr>
            <p:cNvPr name="Freeform 7" id="7"/>
            <p:cNvSpPr/>
            <p:nvPr/>
          </p:nvSpPr>
          <p:spPr>
            <a:xfrm flipH="false" flipV="false" rot="0">
              <a:off x="0" y="0"/>
              <a:ext cx="1572155" cy="926507"/>
            </a:xfrm>
            <a:custGeom>
              <a:avLst/>
              <a:gdLst/>
              <a:ahLst/>
              <a:cxnLst/>
              <a:rect r="r" b="b" t="t" l="l"/>
              <a:pathLst>
                <a:path h="926507" w="1572155">
                  <a:moveTo>
                    <a:pt x="0" y="0"/>
                  </a:moveTo>
                  <a:lnTo>
                    <a:pt x="1572155" y="0"/>
                  </a:lnTo>
                  <a:lnTo>
                    <a:pt x="1572155" y="926507"/>
                  </a:lnTo>
                  <a:lnTo>
                    <a:pt x="0" y="926507"/>
                  </a:lnTo>
                  <a:close/>
                </a:path>
              </a:pathLst>
            </a:custGeom>
            <a:solidFill>
              <a:srgbClr val="FFFFFF"/>
            </a:solidFill>
          </p:spPr>
        </p:sp>
        <p:sp>
          <p:nvSpPr>
            <p:cNvPr name="TextBox 8" id="8"/>
            <p:cNvSpPr txBox="true"/>
            <p:nvPr/>
          </p:nvSpPr>
          <p:spPr>
            <a:xfrm>
              <a:off x="0" y="-104775"/>
              <a:ext cx="1572155" cy="1031282"/>
            </a:xfrm>
            <a:prstGeom prst="rect">
              <a:avLst/>
            </a:prstGeom>
          </p:spPr>
          <p:txBody>
            <a:bodyPr anchor="ctr" rtlCol="false" tIns="254000" lIns="254000" bIns="254000" rIns="254000"/>
            <a:lstStyle/>
            <a:p>
              <a:pPr algn="ctr">
                <a:lnSpc>
                  <a:spcPts val="5199"/>
                </a:lnSpc>
              </a:pPr>
              <a:r>
                <a:rPr lang="en-US" b="true" sz="3999">
                  <a:solidFill>
                    <a:srgbClr val="000000"/>
                  </a:solidFill>
                  <a:latin typeface="Codec Pro Bold"/>
                  <a:ea typeface="Codec Pro Bold"/>
                  <a:cs typeface="Codec Pro Bold"/>
                  <a:sym typeface="Codec Pro Bold"/>
                </a:rPr>
                <a:t>Method for cognitive walkthrough</a:t>
              </a:r>
            </a:p>
            <a:p>
              <a:pPr algn="ctr">
                <a:lnSpc>
                  <a:spcPts val="3249"/>
                </a:lnSpc>
              </a:pPr>
              <a:r>
                <a:rPr lang="en-US" sz="2499">
                  <a:solidFill>
                    <a:srgbClr val="000000"/>
                  </a:solidFill>
                  <a:latin typeface="Codec Pro"/>
                  <a:ea typeface="Codec Pro"/>
                  <a:cs typeface="Codec Pro"/>
                  <a:sym typeface="Codec Pro"/>
                </a:rPr>
                <a:t>We simulate common tasks, like adding an item to the cart, to identify points of confusion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DAGhJb5X_do</dc:identifier>
  <dcterms:modified xsi:type="dcterms:W3CDTF">2011-08-01T06:04:30Z</dcterms:modified>
  <cp:revision>1</cp:revision>
  <dc:title>HCI Assignment 1</dc:title>
</cp:coreProperties>
</file>